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5" r:id="rId2"/>
  </p:sldMasterIdLst>
  <p:notesMasterIdLst>
    <p:notesMasterId r:id="rId18"/>
  </p:notesMasterIdLst>
  <p:handoutMasterIdLst>
    <p:handoutMasterId r:id="rId19"/>
  </p:handoutMasterIdLst>
  <p:sldIdLst>
    <p:sldId id="303" r:id="rId3"/>
    <p:sldId id="307" r:id="rId4"/>
    <p:sldId id="305" r:id="rId5"/>
    <p:sldId id="306" r:id="rId6"/>
    <p:sldId id="312" r:id="rId7"/>
    <p:sldId id="308" r:id="rId8"/>
    <p:sldId id="320" r:id="rId9"/>
    <p:sldId id="315" r:id="rId10"/>
    <p:sldId id="309" r:id="rId11"/>
    <p:sldId id="317" r:id="rId12"/>
    <p:sldId id="310" r:id="rId13"/>
    <p:sldId id="318" r:id="rId14"/>
    <p:sldId id="319" r:id="rId15"/>
    <p:sldId id="313" r:id="rId16"/>
    <p:sldId id="31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EC90"/>
    <a:srgbClr val="26B11F"/>
    <a:srgbClr val="E242AD"/>
    <a:srgbClr val="1964AF"/>
    <a:srgbClr val="7F7F7F"/>
    <a:srgbClr val="4DFD23"/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0" autoAdjust="0"/>
    <p:restoredTop sz="95673" autoAdjust="0"/>
  </p:normalViewPr>
  <p:slideViewPr>
    <p:cSldViewPr>
      <p:cViewPr varScale="1">
        <p:scale>
          <a:sx n="106" d="100"/>
          <a:sy n="106" d="100"/>
        </p:scale>
        <p:origin x="36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230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7FDA1-0BB2-4F27-B1B5-3057AF8073EF}" type="datetimeFigureOut">
              <a:rPr lang="en-US" smtClean="0"/>
              <a:t>6/21/2021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509F6-49EE-4238-AA07-549BB9435797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2022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AA8239-FC1F-4DC2-819C-A956D133B9B9}" type="datetimeFigureOut">
              <a:rPr lang="en-US" smtClean="0"/>
              <a:t>6/21/2021</a:t>
            </a:fld>
            <a:endParaRPr lang="en-US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E362C-316C-42B8-9CF2-FEC9EC68B968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35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28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366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6229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2449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6511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434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223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666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906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660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6608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665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215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E362C-316C-42B8-9CF2-FEC9EC68B96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100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Exo 2 Extra Bold"/>
                <a:cs typeface="Exo 2 Extra Bold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8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393228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188641"/>
            <a:ext cx="2743200" cy="6048672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3392" y="188640"/>
            <a:ext cx="8026400" cy="60486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FF45-3A4D-421F-ADF1-6A48A74FC1B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376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FF45-3A4D-421F-ADF1-6A48A74FC1B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099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CFF4E-D041-4645-9F87-05BC00C56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0270AF-CC19-493F-84A0-7DE5A4046C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7853ED1-1525-4173-A49A-8A3BCE7EDEB2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416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609600" y="836713"/>
            <a:ext cx="10972800" cy="54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623392" y="188641"/>
            <a:ext cx="10972800" cy="460869"/>
          </a:xfrm>
          <a:prstGeom prst="rect">
            <a:avLst/>
          </a:prstGeom>
        </p:spPr>
        <p:txBody>
          <a:bodyPr anchor="ctr"/>
          <a:lstStyle>
            <a:lvl1pPr algn="ctr">
              <a:defRPr sz="3800" b="1" i="0">
                <a:latin typeface="Exo 2"/>
                <a:cs typeface="Exo 2"/>
              </a:defRPr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FF45-3A4D-421F-ADF1-6A48A74FC1B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357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3800" b="1" cap="all">
                <a:latin typeface="Exo 2"/>
                <a:cs typeface="Exo 2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FF45-3A4D-421F-ADF1-6A48A74FC1B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264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FF45-3A4D-421F-ADF1-6A48A74FC1B2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8" name="Espace réservé du contenu 2"/>
          <p:cNvSpPr>
            <a:spLocks noGrp="1"/>
          </p:cNvSpPr>
          <p:nvPr>
            <p:ph sz="half" idx="1"/>
          </p:nvPr>
        </p:nvSpPr>
        <p:spPr>
          <a:xfrm>
            <a:off x="623392" y="836712"/>
            <a:ext cx="5384800" cy="54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600"/>
              </a:spcBef>
              <a:spcAft>
                <a:spcPts val="600"/>
              </a:spcAf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600"/>
              </a:spcBef>
              <a:spcAft>
                <a:spcPts val="600"/>
              </a:spcAf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9" name="Espace réservé du contenu 3"/>
          <p:cNvSpPr>
            <a:spLocks noGrp="1"/>
          </p:cNvSpPr>
          <p:nvPr>
            <p:ph sz="half" idx="2"/>
          </p:nvPr>
        </p:nvSpPr>
        <p:spPr>
          <a:xfrm>
            <a:off x="6192011" y="836712"/>
            <a:ext cx="5384800" cy="547260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600"/>
              </a:spcBef>
              <a:spcAft>
                <a:spcPts val="600"/>
              </a:spcAft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spcBef>
                <a:spcPts val="600"/>
              </a:spcBef>
              <a:spcAft>
                <a:spcPts val="600"/>
              </a:spcAf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spcBef>
                <a:spcPts val="600"/>
              </a:spcBef>
              <a:spcAft>
                <a:spcPts val="600"/>
              </a:spcAft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623392" y="188641"/>
            <a:ext cx="10972800" cy="460869"/>
          </a:xfrm>
          <a:prstGeom prst="rect">
            <a:avLst/>
          </a:prstGeom>
        </p:spPr>
        <p:txBody>
          <a:bodyPr anchor="ctr"/>
          <a:lstStyle>
            <a:lvl1pPr algn="ctr">
              <a:defRPr sz="3800" b="1" i="0">
                <a:latin typeface="Exo 2"/>
                <a:cs typeface="Exo 2"/>
              </a:defRPr>
            </a:lvl1pPr>
          </a:lstStyle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58313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FF45-3A4D-421F-ADF1-6A48A74FC1B2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11" name="Espace réservé du contenu 3"/>
          <p:cNvSpPr>
            <a:spLocks noGrp="1"/>
          </p:cNvSpPr>
          <p:nvPr>
            <p:ph sz="half" idx="2"/>
          </p:nvPr>
        </p:nvSpPr>
        <p:spPr>
          <a:xfrm>
            <a:off x="623392" y="1628800"/>
            <a:ext cx="5386917" cy="46085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2012" y="836712"/>
            <a:ext cx="5389033" cy="639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2012" y="1628801"/>
            <a:ext cx="5389033" cy="460851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623392" y="188641"/>
            <a:ext cx="10972800" cy="460869"/>
          </a:xfrm>
          <a:prstGeom prst="rect">
            <a:avLst/>
          </a:prstGeom>
        </p:spPr>
        <p:txBody>
          <a:bodyPr anchor="ctr"/>
          <a:lstStyle>
            <a:lvl1pPr algn="ctr">
              <a:defRPr sz="3800" b="1" i="0">
                <a:latin typeface="Exo 2"/>
                <a:cs typeface="Exo 2"/>
              </a:defRPr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623393" y="836712"/>
            <a:ext cx="5389033" cy="63976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47185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FF45-3A4D-421F-ADF1-6A48A74FC1B2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623392" y="188641"/>
            <a:ext cx="10972800" cy="460869"/>
          </a:xfrm>
          <a:prstGeom prst="rect">
            <a:avLst/>
          </a:prstGeom>
        </p:spPr>
        <p:txBody>
          <a:bodyPr anchor="ctr"/>
          <a:lstStyle>
            <a:lvl1pPr algn="ctr">
              <a:defRPr sz="3800" b="1" i="0">
                <a:latin typeface="Exo 2"/>
                <a:cs typeface="Exo 2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3295066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393" y="188640"/>
            <a:ext cx="4011084" cy="74240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188641"/>
            <a:ext cx="6815667" cy="5937523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052737"/>
            <a:ext cx="4011084" cy="50734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/>
              <a:t>Modifiez les styles du texte du masque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FF45-3A4D-421F-ADF1-6A48A74FC1B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87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260649"/>
            <a:ext cx="7315200" cy="44669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FF45-3A4D-421F-ADF1-6A48A74FC1B2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87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3392" y="836712"/>
            <a:ext cx="10972800" cy="5489251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4FF45-3A4D-421F-ADF1-6A48A74FC1B2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623392" y="188641"/>
            <a:ext cx="10972800" cy="460869"/>
          </a:xfrm>
          <a:prstGeom prst="rect">
            <a:avLst/>
          </a:prstGeom>
        </p:spPr>
        <p:txBody>
          <a:bodyPr anchor="ctr"/>
          <a:lstStyle>
            <a:lvl1pPr algn="ctr">
              <a:defRPr sz="3800" b="1" i="0">
                <a:latin typeface="Exo 2"/>
                <a:cs typeface="Exo 2"/>
              </a:defRPr>
            </a:lvl1pPr>
          </a:lstStyle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547251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rgbClr val="1964AF"/>
            </a:gs>
            <a:gs pos="0">
              <a:schemeClr val="accent1">
                <a:lumMod val="30000"/>
                <a:lumOff val="7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ffb_logo2015_rvb_400px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00" y="180000"/>
            <a:ext cx="1920000" cy="9000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160000" y="344875"/>
            <a:ext cx="1003200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200" b="1" i="1" dirty="0">
                <a:solidFill>
                  <a:srgbClr val="1964AF"/>
                </a:solidFill>
                <a:latin typeface="Exo 2"/>
                <a:cs typeface="Exo 2"/>
              </a:rPr>
              <a:t>Fédération Française de Billard</a:t>
            </a:r>
          </a:p>
        </p:txBody>
      </p:sp>
    </p:spTree>
    <p:extLst>
      <p:ext uri="{BB962C8B-B14F-4D97-AF65-F5344CB8AC3E}">
        <p14:creationId xmlns:p14="http://schemas.microsoft.com/office/powerpoint/2010/main" val="3719488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5000">
              <a:srgbClr val="1964AF"/>
            </a:gs>
            <a:gs pos="0">
              <a:schemeClr val="accent1">
                <a:lumMod val="30000"/>
                <a:lumOff val="7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615156" y="6498308"/>
            <a:ext cx="2542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" name="Image 1" descr="haut.png"/>
          <p:cNvPicPr>
            <a:picLocks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00" y="6516369"/>
            <a:ext cx="12240000" cy="365760"/>
          </a:xfrm>
          <a:prstGeom prst="rect">
            <a:avLst/>
          </a:prstGeom>
        </p:spPr>
      </p:pic>
      <p:pic>
        <p:nvPicPr>
          <p:cNvPr id="9" name="Image 8" descr="ffb_logo2015_rvb_400px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49" y="6291318"/>
            <a:ext cx="960107" cy="45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867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2" r:id="rId6"/>
    <p:sldLayoutId id="2147483713" r:id="rId7"/>
    <p:sldLayoutId id="2147483714" r:id="rId8"/>
    <p:sldLayoutId id="2147483715" r:id="rId9"/>
    <p:sldLayoutId id="2147483711" r:id="rId10"/>
    <p:sldLayoutId id="2147483716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F27137A3-AE92-4011-B789-AB790F4CA9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045" y="166432"/>
            <a:ext cx="1477640" cy="92333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8B831FE-7C72-448A-A403-1320FAB050C8}"/>
              </a:ext>
            </a:extLst>
          </p:cNvPr>
          <p:cNvSpPr txBox="1"/>
          <p:nvPr/>
        </p:nvSpPr>
        <p:spPr>
          <a:xfrm>
            <a:off x="2813530" y="304931"/>
            <a:ext cx="5928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>
                <a:solidFill>
                  <a:schemeClr val="bg1"/>
                </a:solidFill>
                <a:latin typeface="Exo 2" panose="00000500000000000000" pitchFamily="50" charset="0"/>
              </a:rPr>
              <a:t>Fédération Française de Billard</a:t>
            </a:r>
          </a:p>
        </p:txBody>
      </p:sp>
      <p:sp>
        <p:nvSpPr>
          <p:cNvPr id="5" name="ZoneTexte 6">
            <a:extLst>
              <a:ext uri="{FF2B5EF4-FFF2-40B4-BE49-F238E27FC236}">
                <a16:creationId xmlns:a16="http://schemas.microsoft.com/office/drawing/2014/main" id="{27C561AE-30BC-4377-AF3B-CDA6549D9B80}"/>
              </a:ext>
            </a:extLst>
          </p:cNvPr>
          <p:cNvSpPr txBox="1"/>
          <p:nvPr/>
        </p:nvSpPr>
        <p:spPr>
          <a:xfrm>
            <a:off x="1844070" y="2967335"/>
            <a:ext cx="80828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dirty="0">
                <a:solidFill>
                  <a:schemeClr val="bg1"/>
                </a:solidFill>
                <a:latin typeface="Exo 2" panose="00000500000000000000" pitchFamily="50" charset="0"/>
              </a:rPr>
              <a:t>PROJET FEDERAL 2021-2024</a:t>
            </a:r>
          </a:p>
        </p:txBody>
      </p:sp>
    </p:spTree>
    <p:extLst>
      <p:ext uri="{BB962C8B-B14F-4D97-AF65-F5344CB8AC3E}">
        <p14:creationId xmlns:p14="http://schemas.microsoft.com/office/powerpoint/2010/main" val="3921198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6">
            <a:extLst>
              <a:ext uri="{FF2B5EF4-FFF2-40B4-BE49-F238E27FC236}">
                <a16:creationId xmlns:a16="http://schemas.microsoft.com/office/drawing/2014/main" id="{AB70309D-9A14-4999-B6C0-44B35DE2D19E}"/>
              </a:ext>
            </a:extLst>
          </p:cNvPr>
          <p:cNvSpPr txBox="1"/>
          <p:nvPr/>
        </p:nvSpPr>
        <p:spPr>
          <a:xfrm>
            <a:off x="1271464" y="298800"/>
            <a:ext cx="1793554" cy="85129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Exo 2" panose="00000500000000000000" pitchFamily="50" charset="0"/>
              </a:rPr>
              <a:t>Sportif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9948D19-9552-4C02-A94E-A27A65EB6C91}"/>
              </a:ext>
            </a:extLst>
          </p:cNvPr>
          <p:cNvSpPr txBox="1"/>
          <p:nvPr/>
        </p:nvSpPr>
        <p:spPr>
          <a:xfrm>
            <a:off x="4583832" y="3019265"/>
            <a:ext cx="1512168" cy="36933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r-FR"/>
              <a:t>PÔLE </a:t>
            </a:r>
            <a:r>
              <a:rPr lang="fr-FR" dirty="0"/>
              <a:t>SPORTIF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6FC8130-7D35-4E4E-9B50-C20F3B7805A6}"/>
              </a:ext>
            </a:extLst>
          </p:cNvPr>
          <p:cNvSpPr txBox="1"/>
          <p:nvPr/>
        </p:nvSpPr>
        <p:spPr>
          <a:xfrm>
            <a:off x="4646625" y="1561577"/>
            <a:ext cx="187220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highlight>
                  <a:srgbClr val="FFFF00"/>
                </a:highlight>
              </a:rPr>
              <a:t>GROUPE TRAVAIL</a:t>
            </a:r>
          </a:p>
          <a:p>
            <a:r>
              <a:rPr lang="fr-FR" dirty="0">
                <a:highlight>
                  <a:srgbClr val="FFFF00"/>
                </a:highlight>
              </a:rPr>
              <a:t>      HAUT NIVEAU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1385554-91C8-44EA-B5C8-3FAE0C817A8B}"/>
              </a:ext>
            </a:extLst>
          </p:cNvPr>
          <p:cNvSpPr txBox="1"/>
          <p:nvPr/>
        </p:nvSpPr>
        <p:spPr>
          <a:xfrm>
            <a:off x="844804" y="4135246"/>
            <a:ext cx="223224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GROUPE DE TRAVAIL AMERICAIN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A2E6EC4-678F-4985-B8C2-F267244CD223}"/>
              </a:ext>
            </a:extLst>
          </p:cNvPr>
          <p:cNvSpPr txBox="1"/>
          <p:nvPr/>
        </p:nvSpPr>
        <p:spPr>
          <a:xfrm>
            <a:off x="3422489" y="4143563"/>
            <a:ext cx="216024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GROUPE DE TRAVAIL BLACKBALL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01D414B-FCA4-45F3-904B-4C905886E9D1}"/>
              </a:ext>
            </a:extLst>
          </p:cNvPr>
          <p:cNvSpPr txBox="1"/>
          <p:nvPr/>
        </p:nvSpPr>
        <p:spPr>
          <a:xfrm>
            <a:off x="6023992" y="4135247"/>
            <a:ext cx="216024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GROUPE DE TRAVAIL</a:t>
            </a:r>
          </a:p>
          <a:p>
            <a:r>
              <a:rPr lang="fr-FR" dirty="0"/>
              <a:t>CARAMBOLE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28897F35-27F7-4237-9170-643D810FE9E1}"/>
              </a:ext>
            </a:extLst>
          </p:cNvPr>
          <p:cNvSpPr txBox="1"/>
          <p:nvPr/>
        </p:nvSpPr>
        <p:spPr>
          <a:xfrm>
            <a:off x="8760296" y="4143563"/>
            <a:ext cx="216024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GROUPE DE TRAVAIL </a:t>
            </a:r>
          </a:p>
          <a:p>
            <a:r>
              <a:rPr lang="fr-FR" dirty="0"/>
              <a:t>SNOOKER</a:t>
            </a:r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064468DE-4207-4D7E-AB1B-50F815288432}"/>
              </a:ext>
            </a:extLst>
          </p:cNvPr>
          <p:cNvCxnSpPr>
            <a:cxnSpLocks/>
          </p:cNvCxnSpPr>
          <p:nvPr/>
        </p:nvCxnSpPr>
        <p:spPr>
          <a:xfrm flipV="1">
            <a:off x="5442939" y="2227989"/>
            <a:ext cx="170805" cy="71180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63297F1A-FB9A-4A27-AB56-F16F15147921}"/>
              </a:ext>
            </a:extLst>
          </p:cNvPr>
          <p:cNvCxnSpPr>
            <a:stCxn id="2" idx="2"/>
          </p:cNvCxnSpPr>
          <p:nvPr/>
        </p:nvCxnSpPr>
        <p:spPr>
          <a:xfrm flipH="1">
            <a:off x="4574617" y="3388597"/>
            <a:ext cx="765299" cy="768962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1EAE8B94-C779-4B61-A615-C6D9B2AFA7A5}"/>
              </a:ext>
            </a:extLst>
          </p:cNvPr>
          <p:cNvCxnSpPr>
            <a:cxnSpLocks/>
          </p:cNvCxnSpPr>
          <p:nvPr/>
        </p:nvCxnSpPr>
        <p:spPr>
          <a:xfrm flipH="1">
            <a:off x="1960928" y="3366284"/>
            <a:ext cx="2685697" cy="67529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6E90D8F0-0DBD-4E74-AFF4-8A9E01A299C5}"/>
              </a:ext>
            </a:extLst>
          </p:cNvPr>
          <p:cNvCxnSpPr>
            <a:cxnSpLocks/>
          </p:cNvCxnSpPr>
          <p:nvPr/>
        </p:nvCxnSpPr>
        <p:spPr>
          <a:xfrm>
            <a:off x="5442939" y="3363992"/>
            <a:ext cx="1575771" cy="70624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3C309D0-C8B0-43C3-BF10-B15E0938A51F}"/>
              </a:ext>
            </a:extLst>
          </p:cNvPr>
          <p:cNvCxnSpPr>
            <a:endCxn id="11" idx="0"/>
          </p:cNvCxnSpPr>
          <p:nvPr/>
        </p:nvCxnSpPr>
        <p:spPr>
          <a:xfrm>
            <a:off x="6096000" y="3429000"/>
            <a:ext cx="3744416" cy="714563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26">
            <a:extLst>
              <a:ext uri="{FF2B5EF4-FFF2-40B4-BE49-F238E27FC236}">
                <a16:creationId xmlns:a16="http://schemas.microsoft.com/office/drawing/2014/main" id="{673C7A2B-79BB-4AA8-88B9-53F0D4D24FDA}"/>
              </a:ext>
            </a:extLst>
          </p:cNvPr>
          <p:cNvSpPr txBox="1"/>
          <p:nvPr/>
        </p:nvSpPr>
        <p:spPr>
          <a:xfrm>
            <a:off x="3499175" y="27963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</a:rPr>
              <a:t>EVOLUTION OFFRE SPORTIVE</a:t>
            </a:r>
          </a:p>
        </p:txBody>
      </p:sp>
    </p:spTree>
    <p:extLst>
      <p:ext uri="{BB962C8B-B14F-4D97-AF65-F5344CB8AC3E}">
        <p14:creationId xmlns:p14="http://schemas.microsoft.com/office/powerpoint/2010/main" val="1170134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5">
            <a:extLst>
              <a:ext uri="{FF2B5EF4-FFF2-40B4-BE49-F238E27FC236}">
                <a16:creationId xmlns:a16="http://schemas.microsoft.com/office/drawing/2014/main" id="{562DC3B6-CBC9-4E3D-968F-A6DEDBA66F54}"/>
              </a:ext>
            </a:extLst>
          </p:cNvPr>
          <p:cNvSpPr txBox="1"/>
          <p:nvPr/>
        </p:nvSpPr>
        <p:spPr>
          <a:xfrm>
            <a:off x="854150" y="1577959"/>
            <a:ext cx="1029714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defTabSz="1390650">
              <a:buFont typeface="+mj-lt"/>
              <a:buAutoNum type="arabicPeriod"/>
            </a:pPr>
            <a:r>
              <a:rPr lang="fr-FR" sz="2800" dirty="0">
                <a:solidFill>
                  <a:schemeClr val="bg1"/>
                </a:solidFill>
              </a:rPr>
              <a:t>Un label « école de billard » à partir de 3 CFA  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2800" dirty="0">
                <a:solidFill>
                  <a:schemeClr val="bg1"/>
                </a:solidFill>
              </a:rPr>
              <a:t>Création d’un nouveau poste au sein du club : le coordonateur de l’école de billard.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2800" dirty="0">
                <a:solidFill>
                  <a:schemeClr val="bg1"/>
                </a:solidFill>
              </a:rPr>
              <a:t>Une communication régulière entre les responsables de formation et les coordonnateurs.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2800" dirty="0">
                <a:solidFill>
                  <a:schemeClr val="bg1"/>
                </a:solidFill>
              </a:rPr>
              <a:t>Une école de billard = Une structure d’accueil et de formation pour tous les publics. 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2800" dirty="0">
                <a:solidFill>
                  <a:schemeClr val="bg1"/>
                </a:solidFill>
              </a:rPr>
              <a:t>Vers une labellisation basée sur les moyens et les résultats à partir de 2022. (Passage des DFA, licences avenir et découverte)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2800" dirty="0">
                <a:solidFill>
                  <a:schemeClr val="bg1"/>
                </a:solidFill>
              </a:rPr>
              <a:t>La formation des encadrants : formateurs, arbitres, dirigeants</a:t>
            </a:r>
          </a:p>
        </p:txBody>
      </p:sp>
      <p:sp>
        <p:nvSpPr>
          <p:cNvPr id="10" name="ZoneTexte 6">
            <a:extLst>
              <a:ext uri="{FF2B5EF4-FFF2-40B4-BE49-F238E27FC236}">
                <a16:creationId xmlns:a16="http://schemas.microsoft.com/office/drawing/2014/main" id="{AB70309D-9A14-4999-B6C0-44B35DE2D19E}"/>
              </a:ext>
            </a:extLst>
          </p:cNvPr>
          <p:cNvSpPr txBox="1"/>
          <p:nvPr/>
        </p:nvSpPr>
        <p:spPr>
          <a:xfrm>
            <a:off x="1271464" y="298800"/>
            <a:ext cx="4872933" cy="851297"/>
          </a:xfrm>
          <a:prstGeom prst="roundRect">
            <a:avLst/>
          </a:prstGeom>
          <a:solidFill>
            <a:schemeClr val="accent5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Exo 2" panose="00000500000000000000" pitchFamily="50" charset="0"/>
              </a:rPr>
              <a:t>Formation/Jeunesse</a:t>
            </a:r>
          </a:p>
        </p:txBody>
      </p:sp>
    </p:spTree>
    <p:extLst>
      <p:ext uri="{BB962C8B-B14F-4D97-AF65-F5344CB8AC3E}">
        <p14:creationId xmlns:p14="http://schemas.microsoft.com/office/powerpoint/2010/main" val="3441343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5">
            <a:extLst>
              <a:ext uri="{FF2B5EF4-FFF2-40B4-BE49-F238E27FC236}">
                <a16:creationId xmlns:a16="http://schemas.microsoft.com/office/drawing/2014/main" id="{562DC3B6-CBC9-4E3D-968F-A6DEDBA66F54}"/>
              </a:ext>
            </a:extLst>
          </p:cNvPr>
          <p:cNvSpPr txBox="1"/>
          <p:nvPr/>
        </p:nvSpPr>
        <p:spPr>
          <a:xfrm>
            <a:off x="853200" y="1576800"/>
            <a:ext cx="10369152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defTabSz="1390650">
              <a:buFont typeface="+mj-lt"/>
              <a:buAutoNum type="arabicPeriod"/>
            </a:pPr>
            <a:r>
              <a:rPr lang="fr-FR" sz="2800" i="0" dirty="0">
                <a:solidFill>
                  <a:schemeClr val="bg1"/>
                </a:solidFill>
                <a:effectLst/>
                <a:latin typeface="Roboto" panose="020B0604020202020204" pitchFamily="2" charset="0"/>
              </a:rPr>
              <a:t>Structurer les relations avec les organes déconcentrés</a:t>
            </a:r>
          </a:p>
          <a:p>
            <a:pPr marL="971550" lvl="1" indent="-514350" defTabSz="13906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latin typeface="Roboto" panose="020B0604020202020204" pitchFamily="2" charset="0"/>
              </a:rPr>
              <a:t>des compétences redéfinies</a:t>
            </a:r>
          </a:p>
          <a:p>
            <a:pPr marL="971550" lvl="1" indent="-514350" defTabSz="13906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latin typeface="Roboto" panose="020B0604020202020204" pitchFamily="2" charset="0"/>
              </a:rPr>
              <a:t>une délégation formalisée</a:t>
            </a:r>
          </a:p>
          <a:p>
            <a:pPr marL="971550" lvl="1" indent="-514350" defTabSz="13906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latin typeface="Roboto" panose="020B0604020202020204" pitchFamily="2" charset="0"/>
              </a:rPr>
              <a:t>une coopération convenue</a:t>
            </a:r>
          </a:p>
          <a:p>
            <a:pPr lvl="1" defTabSz="1390650"/>
            <a:endParaRPr lang="fr-FR" sz="2800" dirty="0">
              <a:solidFill>
                <a:schemeClr val="bg1"/>
              </a:solidFill>
            </a:endParaRPr>
          </a:p>
          <a:p>
            <a:pPr marL="514350" indent="-514350" defTabSz="1390650">
              <a:buFont typeface="+mj-lt"/>
              <a:buAutoNum type="arabicPeriod"/>
            </a:pPr>
            <a:r>
              <a:rPr lang="fr-FR" sz="28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Aller vers davantage de démocratie</a:t>
            </a:r>
          </a:p>
          <a:p>
            <a:pPr marL="971550" lvl="1" indent="-514350" defTabSz="13906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latin typeface="Roboto" panose="02000000000000000000" pitchFamily="2" charset="0"/>
              </a:rPr>
              <a:t>des jeunes plus responsables</a:t>
            </a:r>
          </a:p>
          <a:p>
            <a:pPr marL="971550" lvl="1" indent="-514350" defTabSz="139065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bg1"/>
                </a:solidFill>
                <a:latin typeface="Roboto" panose="02000000000000000000" pitchFamily="2" charset="0"/>
              </a:rPr>
              <a:t>des collèges électoraux modernisés</a:t>
            </a:r>
            <a:endParaRPr lang="fr-FR" sz="2400" i="0" dirty="0">
              <a:solidFill>
                <a:schemeClr val="bg1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0" name="ZoneTexte 6">
            <a:extLst>
              <a:ext uri="{FF2B5EF4-FFF2-40B4-BE49-F238E27FC236}">
                <a16:creationId xmlns:a16="http://schemas.microsoft.com/office/drawing/2014/main" id="{AB70309D-9A14-4999-B6C0-44B35DE2D19E}"/>
              </a:ext>
            </a:extLst>
          </p:cNvPr>
          <p:cNvSpPr txBox="1"/>
          <p:nvPr/>
        </p:nvSpPr>
        <p:spPr>
          <a:xfrm>
            <a:off x="1271464" y="298800"/>
            <a:ext cx="3308476" cy="851297"/>
          </a:xfrm>
          <a:prstGeom prst="roundRect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Exo 2" panose="00000500000000000000" pitchFamily="50" charset="0"/>
              </a:rPr>
              <a:t>Gouvernance</a:t>
            </a:r>
          </a:p>
        </p:txBody>
      </p:sp>
    </p:spTree>
    <p:extLst>
      <p:ext uri="{BB962C8B-B14F-4D97-AF65-F5344CB8AC3E}">
        <p14:creationId xmlns:p14="http://schemas.microsoft.com/office/powerpoint/2010/main" val="2523102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rgbClr val="1964AF"/>
            </a:gs>
            <a:gs pos="0">
              <a:schemeClr val="accent1">
                <a:lumMod val="30000"/>
                <a:lumOff val="7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A441384-935B-4D46-9C9F-A0945417BF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3200" y="1576800"/>
            <a:ext cx="9667800" cy="3793976"/>
          </a:xfrm>
        </p:spPr>
        <p:txBody>
          <a:bodyPr/>
          <a:lstStyle/>
          <a:p>
            <a:pPr marL="514350" indent="-514350" algn="l" defTabSz="1390650">
              <a:buFont typeface="+mj-lt"/>
              <a:buAutoNum type="arabicPeriod" startAt="3"/>
            </a:pPr>
            <a:r>
              <a:rPr lang="fr-FR" sz="28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Adapter la structure fédérale</a:t>
            </a:r>
          </a:p>
          <a:p>
            <a:pPr marL="1428750" lvl="2" indent="-514350" algn="l" defTabSz="13906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bg1"/>
                </a:solidFill>
                <a:latin typeface="Roboto" panose="02000000000000000000" pitchFamily="2" charset="0"/>
              </a:rPr>
              <a:t>des charges réparties</a:t>
            </a:r>
          </a:p>
          <a:p>
            <a:pPr marL="1428750" lvl="2" indent="-514350" algn="l" defTabSz="13906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bg1"/>
                </a:solidFill>
                <a:latin typeface="Roboto" panose="02000000000000000000" pitchFamily="2" charset="0"/>
              </a:rPr>
              <a:t>des outils modernisés</a:t>
            </a:r>
          </a:p>
          <a:p>
            <a:pPr marL="1428750" lvl="2" indent="-514350" algn="l" defTabSz="13906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bg1"/>
                </a:solidFill>
                <a:latin typeface="Roboto" panose="02000000000000000000" pitchFamily="2" charset="0"/>
              </a:rPr>
              <a:t>une veille actualisée</a:t>
            </a:r>
          </a:p>
          <a:p>
            <a:pPr marL="514350" indent="-514350" algn="l" defTabSz="1390650">
              <a:buFont typeface="+mj-lt"/>
              <a:buAutoNum type="arabicPeriod" startAt="3"/>
            </a:pPr>
            <a:r>
              <a:rPr lang="fr-FR" sz="2800" i="0" dirty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Valoriser le bénévolat</a:t>
            </a:r>
          </a:p>
          <a:p>
            <a:pPr marL="1428750" lvl="2" indent="-514350" algn="l" defTabSz="13906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 dispositif de récompenses modernisé</a:t>
            </a:r>
          </a:p>
          <a:p>
            <a:pPr marL="1428750" lvl="2" indent="-514350" algn="l" defTabSz="13906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 distinctions revisitées</a:t>
            </a:r>
          </a:p>
          <a:p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oneTexte 6">
            <a:extLst>
              <a:ext uri="{FF2B5EF4-FFF2-40B4-BE49-F238E27FC236}">
                <a16:creationId xmlns:a16="http://schemas.microsoft.com/office/drawing/2014/main" id="{32A6C047-325A-422C-B2F4-FACCDC691986}"/>
              </a:ext>
            </a:extLst>
          </p:cNvPr>
          <p:cNvSpPr txBox="1"/>
          <p:nvPr/>
        </p:nvSpPr>
        <p:spPr>
          <a:xfrm>
            <a:off x="1271464" y="298800"/>
            <a:ext cx="3308476" cy="851297"/>
          </a:xfrm>
          <a:prstGeom prst="roundRect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Exo 2" panose="00000500000000000000" pitchFamily="50" charset="0"/>
              </a:rPr>
              <a:t>Gouvernance</a:t>
            </a:r>
          </a:p>
        </p:txBody>
      </p:sp>
    </p:spTree>
    <p:extLst>
      <p:ext uri="{BB962C8B-B14F-4D97-AF65-F5344CB8AC3E}">
        <p14:creationId xmlns:p14="http://schemas.microsoft.com/office/powerpoint/2010/main" val="381837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6">
            <a:extLst>
              <a:ext uri="{FF2B5EF4-FFF2-40B4-BE49-F238E27FC236}">
                <a16:creationId xmlns:a16="http://schemas.microsoft.com/office/drawing/2014/main" id="{27C561AE-30BC-4377-AF3B-CDA6549D9B80}"/>
              </a:ext>
            </a:extLst>
          </p:cNvPr>
          <p:cNvSpPr txBox="1"/>
          <p:nvPr/>
        </p:nvSpPr>
        <p:spPr>
          <a:xfrm>
            <a:off x="1844070" y="2967335"/>
            <a:ext cx="36311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dirty="0">
                <a:solidFill>
                  <a:schemeClr val="bg1"/>
                </a:solidFill>
                <a:latin typeface="Exo 2" panose="00000500000000000000" pitchFamily="50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487707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oneTexte 6">
            <a:extLst>
              <a:ext uri="{FF2B5EF4-FFF2-40B4-BE49-F238E27FC236}">
                <a16:creationId xmlns:a16="http://schemas.microsoft.com/office/drawing/2014/main" id="{AB70309D-9A14-4999-B6C0-44B35DE2D19E}"/>
              </a:ext>
            </a:extLst>
          </p:cNvPr>
          <p:cNvSpPr txBox="1"/>
          <p:nvPr/>
        </p:nvSpPr>
        <p:spPr>
          <a:xfrm>
            <a:off x="1271464" y="298800"/>
            <a:ext cx="43543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Exo 2" panose="00000500000000000000" pitchFamily="50" charset="0"/>
              </a:rPr>
              <a:t>Prochaines étapes</a:t>
            </a:r>
          </a:p>
        </p:txBody>
      </p:sp>
      <p:sp>
        <p:nvSpPr>
          <p:cNvPr id="5" name="ZoneTexte 15">
            <a:extLst>
              <a:ext uri="{FF2B5EF4-FFF2-40B4-BE49-F238E27FC236}">
                <a16:creationId xmlns:a16="http://schemas.microsoft.com/office/drawing/2014/main" id="{13DFCF74-8D0F-4D1D-AF23-C6E8EEF47843}"/>
              </a:ext>
            </a:extLst>
          </p:cNvPr>
          <p:cNvSpPr txBox="1"/>
          <p:nvPr/>
        </p:nvSpPr>
        <p:spPr>
          <a:xfrm>
            <a:off x="695400" y="1556792"/>
            <a:ext cx="1029714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390650"/>
            <a:r>
              <a:rPr lang="fr-FR" sz="3200" b="1" dirty="0">
                <a:solidFill>
                  <a:schemeClr val="bg1"/>
                </a:solidFill>
              </a:rPr>
              <a:t>[ </a:t>
            </a:r>
            <a:r>
              <a:rPr lang="fr-FR" sz="3200" b="1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fr-FR" sz="3200" b="1" dirty="0">
                <a:solidFill>
                  <a:schemeClr val="bg1"/>
                </a:solidFill>
              </a:rPr>
              <a:t>10/7/2021]	</a:t>
            </a:r>
            <a:r>
              <a:rPr lang="fr-FR" sz="3200" dirty="0">
                <a:solidFill>
                  <a:schemeClr val="bg1"/>
                </a:solidFill>
              </a:rPr>
              <a:t>Collecte des dernières remarques</a:t>
            </a:r>
          </a:p>
          <a:p>
            <a:r>
              <a:rPr lang="fr-FR" sz="3200" b="1" dirty="0">
                <a:solidFill>
                  <a:schemeClr val="bg1"/>
                </a:solidFill>
              </a:rPr>
              <a:t>[ </a:t>
            </a:r>
            <a:r>
              <a:rPr lang="fr-FR" sz="3200" b="1" dirty="0">
                <a:solidFill>
                  <a:schemeClr val="bg1"/>
                </a:solidFill>
                <a:sym typeface="Wingdings" panose="05000000000000000000" pitchFamily="2" charset="2"/>
              </a:rPr>
              <a:t> 5</a:t>
            </a:r>
            <a:r>
              <a:rPr lang="fr-FR" sz="3200" b="1" dirty="0">
                <a:solidFill>
                  <a:schemeClr val="bg1"/>
                </a:solidFill>
              </a:rPr>
              <a:t>/9/2021]	</a:t>
            </a:r>
            <a:r>
              <a:rPr lang="fr-FR" sz="3200" dirty="0">
                <a:solidFill>
                  <a:schemeClr val="bg1"/>
                </a:solidFill>
              </a:rPr>
              <a:t>Finalisation </a:t>
            </a:r>
          </a:p>
          <a:p>
            <a:r>
              <a:rPr lang="fr-FR" sz="3200" b="1" dirty="0">
                <a:solidFill>
                  <a:schemeClr val="bg1"/>
                </a:solidFill>
              </a:rPr>
              <a:t>[18/9/2021]	</a:t>
            </a:r>
            <a:r>
              <a:rPr lang="fr-FR" sz="3200" dirty="0">
                <a:solidFill>
                  <a:schemeClr val="bg1"/>
                </a:solidFill>
              </a:rPr>
              <a:t>Validation par le Comité Directeur</a:t>
            </a:r>
          </a:p>
          <a:p>
            <a:r>
              <a:rPr lang="fr-FR" sz="3200" b="1" dirty="0">
                <a:solidFill>
                  <a:schemeClr val="bg1"/>
                </a:solidFill>
              </a:rPr>
              <a:t>[20/9/2021]	</a:t>
            </a:r>
            <a:r>
              <a:rPr lang="fr-FR" sz="3200" dirty="0">
                <a:solidFill>
                  <a:schemeClr val="bg1"/>
                </a:solidFill>
              </a:rPr>
              <a:t>Envoi au Ministère et à l’ANS</a:t>
            </a:r>
          </a:p>
          <a:p>
            <a:endParaRPr lang="fr-F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555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5">
            <a:extLst>
              <a:ext uri="{FF2B5EF4-FFF2-40B4-BE49-F238E27FC236}">
                <a16:creationId xmlns:a16="http://schemas.microsoft.com/office/drawing/2014/main" id="{562DC3B6-CBC9-4E3D-968F-A6DEDBA66F54}"/>
              </a:ext>
            </a:extLst>
          </p:cNvPr>
          <p:cNvSpPr txBox="1"/>
          <p:nvPr/>
        </p:nvSpPr>
        <p:spPr>
          <a:xfrm>
            <a:off x="695400" y="1556792"/>
            <a:ext cx="1029714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defTabSz="1390650"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chemeClr val="bg1"/>
                </a:solidFill>
              </a:rPr>
              <a:t>Calendrier</a:t>
            </a:r>
          </a:p>
          <a:p>
            <a:pPr marL="457200" indent="-457200" defTabSz="1390650"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chemeClr val="bg1"/>
                </a:solidFill>
              </a:rPr>
              <a:t>L’ambition fédérale pour l’olympiade 2021-2024</a:t>
            </a:r>
          </a:p>
          <a:p>
            <a:pPr marL="457200" indent="-457200" defTabSz="1390650"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chemeClr val="bg1"/>
                </a:solidFill>
              </a:rPr>
              <a:t>Les 4 axes du projet</a:t>
            </a:r>
          </a:p>
          <a:p>
            <a:pPr marL="457200" indent="-457200" defTabSz="1390650">
              <a:buFont typeface="Arial" panose="020B0604020202020204" pitchFamily="34" charset="0"/>
              <a:buChar char="•"/>
            </a:pPr>
            <a:r>
              <a:rPr lang="fr-FR" sz="3200" dirty="0">
                <a:solidFill>
                  <a:schemeClr val="bg1"/>
                </a:solidFill>
              </a:rPr>
              <a:t>Discussion sur les 4 axes</a:t>
            </a:r>
          </a:p>
        </p:txBody>
      </p:sp>
      <p:sp>
        <p:nvSpPr>
          <p:cNvPr id="10" name="ZoneTexte 6">
            <a:extLst>
              <a:ext uri="{FF2B5EF4-FFF2-40B4-BE49-F238E27FC236}">
                <a16:creationId xmlns:a16="http://schemas.microsoft.com/office/drawing/2014/main" id="{AB70309D-9A14-4999-B6C0-44B35DE2D19E}"/>
              </a:ext>
            </a:extLst>
          </p:cNvPr>
          <p:cNvSpPr txBox="1"/>
          <p:nvPr/>
        </p:nvSpPr>
        <p:spPr>
          <a:xfrm>
            <a:off x="1271464" y="298800"/>
            <a:ext cx="191764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Exo 2" panose="00000500000000000000" pitchFamily="50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370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5">
            <a:extLst>
              <a:ext uri="{FF2B5EF4-FFF2-40B4-BE49-F238E27FC236}">
                <a16:creationId xmlns:a16="http://schemas.microsoft.com/office/drawing/2014/main" id="{562DC3B6-CBC9-4E3D-968F-A6DEDBA66F54}"/>
              </a:ext>
            </a:extLst>
          </p:cNvPr>
          <p:cNvSpPr txBox="1"/>
          <p:nvPr/>
        </p:nvSpPr>
        <p:spPr>
          <a:xfrm>
            <a:off x="695400" y="1556792"/>
            <a:ext cx="1029714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390650"/>
            <a:r>
              <a:rPr lang="fr-FR" sz="3200" b="1" dirty="0">
                <a:solidFill>
                  <a:schemeClr val="bg1"/>
                </a:solidFill>
              </a:rPr>
              <a:t>[Sep–Déc 2020] </a:t>
            </a:r>
            <a:r>
              <a:rPr lang="fr-FR" sz="3200" dirty="0">
                <a:solidFill>
                  <a:schemeClr val="bg1"/>
                </a:solidFill>
              </a:rPr>
              <a:t>Etat des lieux et éléments de projet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                     		</a:t>
            </a:r>
            <a:r>
              <a:rPr lang="fr-FR" sz="2400" dirty="0">
                <a:solidFill>
                  <a:schemeClr val="bg1"/>
                </a:solidFill>
              </a:rPr>
              <a:t>(documents créés par P. </a:t>
            </a:r>
            <a:r>
              <a:rPr lang="fr-FR" sz="2400" dirty="0" err="1">
                <a:solidFill>
                  <a:schemeClr val="bg1"/>
                </a:solidFill>
              </a:rPr>
              <a:t>Zwaenepoel</a:t>
            </a:r>
            <a:r>
              <a:rPr lang="fr-FR" sz="2400" dirty="0">
                <a:solidFill>
                  <a:schemeClr val="bg1"/>
                </a:solidFill>
              </a:rPr>
              <a:t>)</a:t>
            </a:r>
            <a:endParaRPr lang="fr-FR" sz="3200" dirty="0">
              <a:solidFill>
                <a:schemeClr val="bg1"/>
              </a:solidFill>
            </a:endParaRPr>
          </a:p>
          <a:p>
            <a:r>
              <a:rPr lang="fr-FR" sz="3200" b="1" dirty="0">
                <a:solidFill>
                  <a:schemeClr val="bg1"/>
                </a:solidFill>
              </a:rPr>
              <a:t>[17 Déc 2020] 	</a:t>
            </a:r>
            <a:r>
              <a:rPr lang="fr-FR" sz="3200" dirty="0">
                <a:solidFill>
                  <a:schemeClr val="bg1"/>
                </a:solidFill>
              </a:rPr>
              <a:t>Documents envoyés aux ligues</a:t>
            </a:r>
          </a:p>
          <a:p>
            <a:r>
              <a:rPr lang="fr-FR" sz="3200" b="1" dirty="0">
                <a:solidFill>
                  <a:schemeClr val="bg1"/>
                </a:solidFill>
              </a:rPr>
              <a:t>[… – Juin 2021]	</a:t>
            </a:r>
            <a:r>
              <a:rPr lang="fr-FR" sz="3200" dirty="0">
                <a:solidFill>
                  <a:schemeClr val="bg1"/>
                </a:solidFill>
              </a:rPr>
              <a:t>Plusieurs réunions de travail dans les pôles</a:t>
            </a:r>
          </a:p>
          <a:p>
            <a:r>
              <a:rPr lang="fr-FR" sz="3200" b="1" dirty="0">
                <a:solidFill>
                  <a:schemeClr val="bg1"/>
                </a:solidFill>
              </a:rPr>
              <a:t>[19/6/2021]	</a:t>
            </a:r>
            <a:r>
              <a:rPr lang="fr-FR" sz="3200" dirty="0">
                <a:solidFill>
                  <a:schemeClr val="bg1"/>
                </a:solidFill>
              </a:rPr>
              <a:t>Présentation des travaux à l’AG</a:t>
            </a:r>
          </a:p>
          <a:p>
            <a:r>
              <a:rPr lang="fr-FR" sz="3200" b="1" dirty="0">
                <a:solidFill>
                  <a:schemeClr val="bg1"/>
                </a:solidFill>
              </a:rPr>
              <a:t>[ </a:t>
            </a:r>
            <a:r>
              <a:rPr lang="fr-FR" sz="3200" b="1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fr-FR" sz="3200" b="1" dirty="0">
                <a:solidFill>
                  <a:schemeClr val="bg1"/>
                </a:solidFill>
              </a:rPr>
              <a:t>10/7/2021]	</a:t>
            </a:r>
            <a:r>
              <a:rPr lang="fr-FR" sz="3200" dirty="0">
                <a:solidFill>
                  <a:schemeClr val="bg1"/>
                </a:solidFill>
              </a:rPr>
              <a:t>Collecte des dernières remarques</a:t>
            </a:r>
          </a:p>
          <a:p>
            <a:r>
              <a:rPr lang="fr-FR" sz="3200" b="1" dirty="0">
                <a:solidFill>
                  <a:schemeClr val="bg1"/>
                </a:solidFill>
              </a:rPr>
              <a:t>[ </a:t>
            </a:r>
            <a:r>
              <a:rPr lang="fr-FR" sz="3200" b="1" dirty="0">
                <a:solidFill>
                  <a:schemeClr val="bg1"/>
                </a:solidFill>
                <a:sym typeface="Wingdings" panose="05000000000000000000" pitchFamily="2" charset="2"/>
              </a:rPr>
              <a:t> 5</a:t>
            </a:r>
            <a:r>
              <a:rPr lang="fr-FR" sz="3200" b="1" dirty="0">
                <a:solidFill>
                  <a:schemeClr val="bg1"/>
                </a:solidFill>
              </a:rPr>
              <a:t>/9/2021]	</a:t>
            </a:r>
            <a:r>
              <a:rPr lang="fr-FR" sz="3200" dirty="0">
                <a:solidFill>
                  <a:schemeClr val="bg1"/>
                </a:solidFill>
              </a:rPr>
              <a:t>Finalisation </a:t>
            </a:r>
          </a:p>
          <a:p>
            <a:r>
              <a:rPr lang="fr-FR" sz="3200" b="1" dirty="0">
                <a:solidFill>
                  <a:schemeClr val="bg1"/>
                </a:solidFill>
              </a:rPr>
              <a:t>[18/9/2021]	</a:t>
            </a:r>
            <a:r>
              <a:rPr lang="fr-FR" sz="3200" dirty="0">
                <a:solidFill>
                  <a:schemeClr val="bg1"/>
                </a:solidFill>
              </a:rPr>
              <a:t>Validation par le Comité Directeur</a:t>
            </a:r>
          </a:p>
          <a:p>
            <a:r>
              <a:rPr lang="fr-FR" sz="3200" b="1" dirty="0">
                <a:solidFill>
                  <a:schemeClr val="bg1"/>
                </a:solidFill>
              </a:rPr>
              <a:t>[20/9/2021]	</a:t>
            </a:r>
            <a:r>
              <a:rPr lang="fr-FR" sz="3200" dirty="0">
                <a:solidFill>
                  <a:schemeClr val="bg1"/>
                </a:solidFill>
              </a:rPr>
              <a:t>Envoi au Ministère et à l’ANS</a:t>
            </a:r>
          </a:p>
          <a:p>
            <a:endParaRPr lang="fr-FR" sz="3200" b="1" dirty="0">
              <a:solidFill>
                <a:schemeClr val="bg1"/>
              </a:solidFill>
            </a:endParaRPr>
          </a:p>
        </p:txBody>
      </p:sp>
      <p:sp>
        <p:nvSpPr>
          <p:cNvPr id="10" name="ZoneTexte 6">
            <a:extLst>
              <a:ext uri="{FF2B5EF4-FFF2-40B4-BE49-F238E27FC236}">
                <a16:creationId xmlns:a16="http://schemas.microsoft.com/office/drawing/2014/main" id="{AB70309D-9A14-4999-B6C0-44B35DE2D19E}"/>
              </a:ext>
            </a:extLst>
          </p:cNvPr>
          <p:cNvSpPr txBox="1"/>
          <p:nvPr/>
        </p:nvSpPr>
        <p:spPr>
          <a:xfrm>
            <a:off x="1271464" y="298800"/>
            <a:ext cx="25651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Exo 2" panose="00000500000000000000" pitchFamily="50" charset="0"/>
              </a:rPr>
              <a:t>Calendrier</a:t>
            </a:r>
          </a:p>
        </p:txBody>
      </p:sp>
    </p:spTree>
    <p:extLst>
      <p:ext uri="{BB962C8B-B14F-4D97-AF65-F5344CB8AC3E}">
        <p14:creationId xmlns:p14="http://schemas.microsoft.com/office/powerpoint/2010/main" val="3522035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58B831FE-7C72-448A-A403-1320FAB050C8}"/>
              </a:ext>
            </a:extLst>
          </p:cNvPr>
          <p:cNvSpPr txBox="1"/>
          <p:nvPr/>
        </p:nvSpPr>
        <p:spPr>
          <a:xfrm>
            <a:off x="1271464" y="298800"/>
            <a:ext cx="86297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Exo 2" panose="00000500000000000000" pitchFamily="50" charset="0"/>
              </a:rPr>
              <a:t>L’ambition Fédérale pour l’olympiade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51B0886-641A-4E6B-B2D9-FBF1818699E8}"/>
              </a:ext>
            </a:extLst>
          </p:cNvPr>
          <p:cNvSpPr/>
          <p:nvPr/>
        </p:nvSpPr>
        <p:spPr>
          <a:xfrm>
            <a:off x="2279576" y="2636912"/>
            <a:ext cx="8712968" cy="223224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2000" dirty="0"/>
              <a:t>Relancer la pratique du billard après la crise du Covid-19, la rajeunir, la féminiser</a:t>
            </a:r>
          </a:p>
          <a:p>
            <a:pPr algn="ctr">
              <a:lnSpc>
                <a:spcPct val="150000"/>
              </a:lnSpc>
            </a:pPr>
            <a:r>
              <a:rPr lang="fr-FR" sz="2000" dirty="0"/>
              <a:t>Accompagner nos clubs dans leur structuration et leur développement</a:t>
            </a:r>
          </a:p>
          <a:p>
            <a:pPr algn="ctr">
              <a:lnSpc>
                <a:spcPct val="150000"/>
              </a:lnSpc>
            </a:pPr>
            <a:r>
              <a:rPr lang="fr-FR" sz="2000" dirty="0"/>
              <a:t>Améliorer encore la synergie fédérale : comités, ligues, structures nationales</a:t>
            </a:r>
          </a:p>
          <a:p>
            <a:pPr algn="ctr">
              <a:lnSpc>
                <a:spcPct val="150000"/>
              </a:lnSpc>
            </a:pPr>
            <a:r>
              <a:rPr lang="fr-FR" sz="2000"/>
              <a:t>Accroître la notoriété du sport billard au travers de la haute performance</a:t>
            </a:r>
            <a:endParaRPr lang="fr-FR" sz="2000" dirty="0"/>
          </a:p>
        </p:txBody>
      </p:sp>
      <p:pic>
        <p:nvPicPr>
          <p:cNvPr id="5" name="Image 5">
            <a:extLst>
              <a:ext uri="{FF2B5EF4-FFF2-40B4-BE49-F238E27FC236}">
                <a16:creationId xmlns:a16="http://schemas.microsoft.com/office/drawing/2014/main" id="{089624E6-3C2E-4DFE-A891-D3AFB8BB68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91544" y="1942846"/>
            <a:ext cx="1477640" cy="923330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1551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58B831FE-7C72-448A-A403-1320FAB050C8}"/>
              </a:ext>
            </a:extLst>
          </p:cNvPr>
          <p:cNvSpPr txBox="1"/>
          <p:nvPr/>
        </p:nvSpPr>
        <p:spPr>
          <a:xfrm>
            <a:off x="1271464" y="298800"/>
            <a:ext cx="17484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Exo 2" panose="00000500000000000000" pitchFamily="50" charset="0"/>
              </a:rPr>
              <a:t>4 AXES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06B0AC5-8369-4A36-968C-14B0ED1359DD}"/>
              </a:ext>
            </a:extLst>
          </p:cNvPr>
          <p:cNvSpPr/>
          <p:nvPr/>
        </p:nvSpPr>
        <p:spPr>
          <a:xfrm flipH="1">
            <a:off x="5735739" y="1660684"/>
            <a:ext cx="45719" cy="30962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1E0FB7-0812-4E0E-9B84-9163B5DFF08D}"/>
              </a:ext>
            </a:extLst>
          </p:cNvPr>
          <p:cNvSpPr/>
          <p:nvPr/>
        </p:nvSpPr>
        <p:spPr>
          <a:xfrm rot="5400000" flipH="1">
            <a:off x="5749356" y="1093226"/>
            <a:ext cx="45719" cy="453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5">
            <a:extLst>
              <a:ext uri="{FF2B5EF4-FFF2-40B4-BE49-F238E27FC236}">
                <a16:creationId xmlns:a16="http://schemas.microsoft.com/office/drawing/2014/main" id="{089624E6-3C2E-4DFE-A891-D3AFB8BB68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5881" y="2865650"/>
            <a:ext cx="1477640" cy="923330"/>
          </a:xfrm>
          <a:prstGeom prst="roundRect">
            <a:avLst/>
          </a:prstGeom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C27EAC7-0DBE-4101-BC3A-611A3DB0036F}"/>
              </a:ext>
            </a:extLst>
          </p:cNvPr>
          <p:cNvSpPr/>
          <p:nvPr/>
        </p:nvSpPr>
        <p:spPr>
          <a:xfrm>
            <a:off x="3873246" y="1068241"/>
            <a:ext cx="3907420" cy="1314180"/>
          </a:xfrm>
          <a:prstGeom prst="roundRect">
            <a:avLst/>
          </a:prstGeo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Développement</a:t>
            </a:r>
            <a:br>
              <a:rPr lang="fr-FR" sz="2800" dirty="0"/>
            </a:br>
            <a:r>
              <a:rPr lang="fr-FR" sz="2800" dirty="0"/>
              <a:t>Communication</a:t>
            </a:r>
          </a:p>
          <a:p>
            <a:pPr algn="ctr"/>
            <a:r>
              <a:rPr lang="fr-FR" sz="2800" dirty="0"/>
              <a:t>Systèmes d’informations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F320F99-238C-4AF5-B3D5-73A4DBC935A6}"/>
              </a:ext>
            </a:extLst>
          </p:cNvPr>
          <p:cNvSpPr/>
          <p:nvPr/>
        </p:nvSpPr>
        <p:spPr>
          <a:xfrm>
            <a:off x="7780666" y="2787315"/>
            <a:ext cx="2952328" cy="10800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Sportif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E1FF6FA-FF37-453D-B951-577B26522656}"/>
              </a:ext>
            </a:extLst>
          </p:cNvPr>
          <p:cNvSpPr/>
          <p:nvPr/>
        </p:nvSpPr>
        <p:spPr>
          <a:xfrm>
            <a:off x="762588" y="2787315"/>
            <a:ext cx="2952328" cy="10800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Formation</a:t>
            </a:r>
            <a:br>
              <a:rPr lang="fr-FR" sz="2800" dirty="0"/>
            </a:br>
            <a:r>
              <a:rPr lang="fr-FR" sz="2800" dirty="0"/>
              <a:t>Jeunesse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EC20E89-7287-4CFD-801C-03995DA7E340}"/>
              </a:ext>
            </a:extLst>
          </p:cNvPr>
          <p:cNvSpPr/>
          <p:nvPr/>
        </p:nvSpPr>
        <p:spPr>
          <a:xfrm>
            <a:off x="4278537" y="4756968"/>
            <a:ext cx="2952328" cy="1080000"/>
          </a:xfrm>
          <a:prstGeom prst="roundRect">
            <a:avLst/>
          </a:prstGeom>
          <a:solidFill>
            <a:schemeClr val="tx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Gouvernance</a:t>
            </a:r>
          </a:p>
        </p:txBody>
      </p:sp>
    </p:spTree>
    <p:extLst>
      <p:ext uri="{BB962C8B-B14F-4D97-AF65-F5344CB8AC3E}">
        <p14:creationId xmlns:p14="http://schemas.microsoft.com/office/powerpoint/2010/main" val="3464464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5">
            <a:extLst>
              <a:ext uri="{FF2B5EF4-FFF2-40B4-BE49-F238E27FC236}">
                <a16:creationId xmlns:a16="http://schemas.microsoft.com/office/drawing/2014/main" id="{562DC3B6-CBC9-4E3D-968F-A6DEDBA66F54}"/>
              </a:ext>
            </a:extLst>
          </p:cNvPr>
          <p:cNvSpPr txBox="1"/>
          <p:nvPr/>
        </p:nvSpPr>
        <p:spPr>
          <a:xfrm>
            <a:off x="695400" y="2492896"/>
            <a:ext cx="1029714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defTabSz="1390650">
              <a:buFont typeface="+mj-lt"/>
              <a:buAutoNum type="arabicPeriod"/>
            </a:pPr>
            <a:r>
              <a:rPr lang="fr-FR" sz="3200" dirty="0">
                <a:solidFill>
                  <a:schemeClr val="bg1"/>
                </a:solidFill>
              </a:rPr>
              <a:t>Animer les territoires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3200" dirty="0">
                <a:solidFill>
                  <a:schemeClr val="bg1"/>
                </a:solidFill>
              </a:rPr>
              <a:t>Développer les pratiques 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3200" dirty="0">
                <a:solidFill>
                  <a:schemeClr val="bg1"/>
                </a:solidFill>
              </a:rPr>
              <a:t>Diversifier les licenciés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3200" dirty="0">
                <a:solidFill>
                  <a:schemeClr val="bg1"/>
                </a:solidFill>
              </a:rPr>
              <a:t>Innover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3200" dirty="0">
                <a:solidFill>
                  <a:schemeClr val="bg1"/>
                </a:solidFill>
              </a:rPr>
              <a:t>Veille technologique, sportive, financière et RH</a:t>
            </a:r>
          </a:p>
          <a:p>
            <a:pPr defTabSz="1390650"/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0" name="ZoneTexte 6">
            <a:extLst>
              <a:ext uri="{FF2B5EF4-FFF2-40B4-BE49-F238E27FC236}">
                <a16:creationId xmlns:a16="http://schemas.microsoft.com/office/drawing/2014/main" id="{AB70309D-9A14-4999-B6C0-44B35DE2D19E}"/>
              </a:ext>
            </a:extLst>
          </p:cNvPr>
          <p:cNvSpPr txBox="1"/>
          <p:nvPr/>
        </p:nvSpPr>
        <p:spPr>
          <a:xfrm>
            <a:off x="479376" y="836712"/>
            <a:ext cx="11377264" cy="715089"/>
          </a:xfrm>
          <a:prstGeom prst="roundRect">
            <a:avLst/>
          </a:prstGeo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bg1"/>
                </a:solidFill>
                <a:latin typeface="Exo 2" panose="00000500000000000000" pitchFamily="50" charset="0"/>
              </a:rPr>
              <a:t>Développement/Communication/Systèmes d’informations</a:t>
            </a:r>
          </a:p>
        </p:txBody>
      </p:sp>
    </p:spTree>
    <p:extLst>
      <p:ext uri="{BB962C8B-B14F-4D97-AF65-F5344CB8AC3E}">
        <p14:creationId xmlns:p14="http://schemas.microsoft.com/office/powerpoint/2010/main" val="2534435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5">
            <a:extLst>
              <a:ext uri="{FF2B5EF4-FFF2-40B4-BE49-F238E27FC236}">
                <a16:creationId xmlns:a16="http://schemas.microsoft.com/office/drawing/2014/main" id="{562DC3B6-CBC9-4E3D-968F-A6DEDBA66F54}"/>
              </a:ext>
            </a:extLst>
          </p:cNvPr>
          <p:cNvSpPr txBox="1"/>
          <p:nvPr/>
        </p:nvSpPr>
        <p:spPr>
          <a:xfrm>
            <a:off x="695400" y="1628800"/>
            <a:ext cx="10945216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90650"/>
            <a:r>
              <a:rPr lang="fr-FR" sz="2400" dirty="0">
                <a:solidFill>
                  <a:schemeClr val="bg1"/>
                </a:solidFill>
              </a:rPr>
              <a:t>Priorités 2021/2022 </a:t>
            </a:r>
          </a:p>
          <a:p>
            <a:pPr defTabSz="1390650"/>
            <a:endParaRPr lang="fr-FR" sz="2400" dirty="0">
              <a:solidFill>
                <a:schemeClr val="bg1"/>
              </a:solidFill>
            </a:endParaRPr>
          </a:p>
          <a:p>
            <a:pPr defTabSz="1390650"/>
            <a:r>
              <a:rPr lang="fr-FR" sz="2400" dirty="0">
                <a:solidFill>
                  <a:srgbClr val="94EC90"/>
                </a:solidFill>
              </a:rPr>
              <a:t>Communication/ Systèmes d’informations 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2400" dirty="0">
                <a:solidFill>
                  <a:schemeClr val="bg1"/>
                </a:solidFill>
              </a:rPr>
              <a:t>Le site internet fédéral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2400" dirty="0">
                <a:solidFill>
                  <a:schemeClr val="bg1"/>
                </a:solidFill>
              </a:rPr>
              <a:t>Les outils de gestion sportive : Carambole et Billard à poches</a:t>
            </a:r>
          </a:p>
          <a:p>
            <a:pPr defTabSz="1390650"/>
            <a:endParaRPr lang="fr-FR" sz="2400" dirty="0">
              <a:solidFill>
                <a:schemeClr val="bg1"/>
              </a:solidFill>
            </a:endParaRPr>
          </a:p>
          <a:p>
            <a:pPr defTabSz="1390650"/>
            <a:r>
              <a:rPr lang="fr-FR" sz="2400" dirty="0">
                <a:solidFill>
                  <a:srgbClr val="94EC90"/>
                </a:solidFill>
              </a:rPr>
              <a:t>Communication</a:t>
            </a:r>
          </a:p>
          <a:p>
            <a:pPr marL="457200" indent="-457200" defTabSz="1390650">
              <a:buAutoNum type="arabicPeriod"/>
            </a:pPr>
            <a:r>
              <a:rPr lang="fr-FR" sz="2400" dirty="0">
                <a:solidFill>
                  <a:schemeClr val="bg1"/>
                </a:solidFill>
              </a:rPr>
              <a:t>Construire une offre billard partenaires, sponsors</a:t>
            </a:r>
          </a:p>
          <a:p>
            <a:pPr marL="457200" indent="-457200" defTabSz="1390650">
              <a:buAutoNum type="arabicPeriod"/>
            </a:pPr>
            <a:endParaRPr lang="fr-FR" sz="2400" dirty="0">
              <a:solidFill>
                <a:schemeClr val="bg1"/>
              </a:solidFill>
            </a:endParaRPr>
          </a:p>
          <a:p>
            <a:pPr defTabSz="1390650"/>
            <a:r>
              <a:rPr lang="fr-FR" sz="2400" dirty="0">
                <a:solidFill>
                  <a:srgbClr val="94EC90"/>
                </a:solidFill>
              </a:rPr>
              <a:t>Développement</a:t>
            </a:r>
          </a:p>
          <a:p>
            <a:pPr marL="514350" indent="-514350" defTabSz="1390650">
              <a:buAutoNum type="arabicPeriod"/>
            </a:pPr>
            <a:r>
              <a:rPr lang="fr-FR" sz="2400" dirty="0">
                <a:solidFill>
                  <a:schemeClr val="bg1"/>
                </a:solidFill>
              </a:rPr>
              <a:t>Billard féminin + Handi billard</a:t>
            </a:r>
          </a:p>
          <a:p>
            <a:pPr marL="514350" indent="-514350" defTabSz="1390650">
              <a:buAutoNum type="arabicPeriod"/>
            </a:pPr>
            <a:r>
              <a:rPr lang="fr-FR" sz="2400" dirty="0">
                <a:solidFill>
                  <a:schemeClr val="bg1"/>
                </a:solidFill>
              </a:rPr>
              <a:t>Promotion des vitrines haut niveau </a:t>
            </a:r>
          </a:p>
          <a:p>
            <a:pPr marL="514350" indent="-514350" defTabSz="1390650">
              <a:buAutoNum type="arabicPeriod"/>
            </a:pPr>
            <a:r>
              <a:rPr lang="fr-FR" sz="2400" dirty="0">
                <a:solidFill>
                  <a:schemeClr val="bg1"/>
                </a:solidFill>
              </a:rPr>
              <a:t>Vulgariser outils de développement dans les clubs</a:t>
            </a:r>
          </a:p>
          <a:p>
            <a:pPr defTabSz="1390650"/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4" name="ZoneTexte 6">
            <a:extLst>
              <a:ext uri="{FF2B5EF4-FFF2-40B4-BE49-F238E27FC236}">
                <a16:creationId xmlns:a16="http://schemas.microsoft.com/office/drawing/2014/main" id="{44B580F2-BDDF-48CF-8862-5493229B6900}"/>
              </a:ext>
            </a:extLst>
          </p:cNvPr>
          <p:cNvSpPr txBox="1"/>
          <p:nvPr/>
        </p:nvSpPr>
        <p:spPr>
          <a:xfrm>
            <a:off x="479376" y="548680"/>
            <a:ext cx="11377264" cy="715089"/>
          </a:xfrm>
          <a:prstGeom prst="roundRect">
            <a:avLst/>
          </a:prstGeo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chemeClr val="bg1"/>
                </a:solidFill>
                <a:latin typeface="Exo 2" panose="00000500000000000000" pitchFamily="50" charset="0"/>
              </a:rPr>
              <a:t>Développement/Communication/Systèmes d’informations</a:t>
            </a:r>
          </a:p>
        </p:txBody>
      </p:sp>
    </p:spTree>
    <p:extLst>
      <p:ext uri="{BB962C8B-B14F-4D97-AF65-F5344CB8AC3E}">
        <p14:creationId xmlns:p14="http://schemas.microsoft.com/office/powerpoint/2010/main" val="1587878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5">
            <a:extLst>
              <a:ext uri="{FF2B5EF4-FFF2-40B4-BE49-F238E27FC236}">
                <a16:creationId xmlns:a16="http://schemas.microsoft.com/office/drawing/2014/main" id="{562DC3B6-CBC9-4E3D-968F-A6DEDBA66F54}"/>
              </a:ext>
            </a:extLst>
          </p:cNvPr>
          <p:cNvSpPr txBox="1"/>
          <p:nvPr/>
        </p:nvSpPr>
        <p:spPr>
          <a:xfrm>
            <a:off x="695400" y="1556792"/>
            <a:ext cx="1051316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defTabSz="1390650">
              <a:buFont typeface="+mj-lt"/>
              <a:buAutoNum type="arabicPeriod"/>
            </a:pPr>
            <a:r>
              <a:rPr lang="fr-FR" sz="2800" dirty="0">
                <a:solidFill>
                  <a:schemeClr val="bg1"/>
                </a:solidFill>
              </a:rPr>
              <a:t>Bâtir la pyramide du haut niveau : écoles de jeunes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2800" dirty="0">
                <a:solidFill>
                  <a:schemeClr val="bg1"/>
                </a:solidFill>
              </a:rPr>
              <a:t>Faire évoluer l’offre sportive, 4 groupes de travail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2800" dirty="0">
                <a:solidFill>
                  <a:schemeClr val="bg1"/>
                </a:solidFill>
              </a:rPr>
              <a:t>Coordonner la politique sportive fédérale du club au national</a:t>
            </a:r>
          </a:p>
          <a:p>
            <a:pPr marL="514350" indent="-514350" defTabSz="1390650">
              <a:buFont typeface="+mj-lt"/>
              <a:buAutoNum type="arabicPeriod"/>
            </a:pPr>
            <a:r>
              <a:rPr lang="fr-FR" sz="2800" dirty="0">
                <a:solidFill>
                  <a:schemeClr val="bg1"/>
                </a:solidFill>
              </a:rPr>
              <a:t>Promouvoir l’organisation d’événements locaux </a:t>
            </a:r>
            <a:br>
              <a:rPr lang="fr-FR" sz="2800" dirty="0">
                <a:solidFill>
                  <a:schemeClr val="bg1"/>
                </a:solidFill>
              </a:rPr>
            </a:br>
            <a:r>
              <a:rPr lang="fr-FR" sz="2800" dirty="0">
                <a:solidFill>
                  <a:schemeClr val="bg1"/>
                </a:solidFill>
              </a:rPr>
              <a:t>hors schémas traditionnel </a:t>
            </a:r>
          </a:p>
          <a:p>
            <a:pPr marL="514350" indent="-514350" defTabSz="1390650">
              <a:buFont typeface="+mj-lt"/>
              <a:buAutoNum type="arabicPeriod"/>
            </a:pP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10" name="ZoneTexte 6">
            <a:extLst>
              <a:ext uri="{FF2B5EF4-FFF2-40B4-BE49-F238E27FC236}">
                <a16:creationId xmlns:a16="http://schemas.microsoft.com/office/drawing/2014/main" id="{AB70309D-9A14-4999-B6C0-44B35DE2D19E}"/>
              </a:ext>
            </a:extLst>
          </p:cNvPr>
          <p:cNvSpPr txBox="1"/>
          <p:nvPr/>
        </p:nvSpPr>
        <p:spPr>
          <a:xfrm>
            <a:off x="1271464" y="298800"/>
            <a:ext cx="1793554" cy="85129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Exo 2" panose="00000500000000000000" pitchFamily="50" charset="0"/>
              </a:rPr>
              <a:t>Sportif</a:t>
            </a:r>
          </a:p>
        </p:txBody>
      </p:sp>
    </p:spTree>
    <p:extLst>
      <p:ext uri="{BB962C8B-B14F-4D97-AF65-F5344CB8AC3E}">
        <p14:creationId xmlns:p14="http://schemas.microsoft.com/office/powerpoint/2010/main" val="1350685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71">
            <a:extLst>
              <a:ext uri="{FF2B5EF4-FFF2-40B4-BE49-F238E27FC236}">
                <a16:creationId xmlns:a16="http://schemas.microsoft.com/office/drawing/2014/main" id="{A6FE955C-AF04-4266-A219-62AD1EFED8CD}"/>
              </a:ext>
            </a:extLst>
          </p:cNvPr>
          <p:cNvGrpSpPr/>
          <p:nvPr/>
        </p:nvGrpSpPr>
        <p:grpSpPr>
          <a:xfrm>
            <a:off x="1440873" y="1219200"/>
            <a:ext cx="9310254" cy="5338618"/>
            <a:chOff x="1440873" y="1219200"/>
            <a:chExt cx="9310254" cy="5338618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75CB492-3E19-4DD2-8AB4-AF90B3C6BAC6}"/>
                </a:ext>
              </a:extLst>
            </p:cNvPr>
            <p:cNvSpPr/>
            <p:nvPr/>
          </p:nvSpPr>
          <p:spPr>
            <a:xfrm>
              <a:off x="1440873" y="5495636"/>
              <a:ext cx="9301018" cy="1062182"/>
            </a:xfrm>
            <a:custGeom>
              <a:avLst/>
              <a:gdLst>
                <a:gd name="connsiteX0" fmla="*/ 0 w 9301018"/>
                <a:gd name="connsiteY0" fmla="*/ 1062182 h 1062182"/>
                <a:gd name="connsiteX1" fmla="*/ 9301018 w 9301018"/>
                <a:gd name="connsiteY1" fmla="*/ 1062182 h 1062182"/>
                <a:gd name="connsiteX2" fmla="*/ 9301018 w 9301018"/>
                <a:gd name="connsiteY2" fmla="*/ 0 h 1062182"/>
                <a:gd name="connsiteX3" fmla="*/ 1182254 w 9301018"/>
                <a:gd name="connsiteY3" fmla="*/ 0 h 1062182"/>
                <a:gd name="connsiteX4" fmla="*/ 0 w 9301018"/>
                <a:gd name="connsiteY4" fmla="*/ 1062182 h 1062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01018" h="1062182">
                  <a:moveTo>
                    <a:pt x="0" y="1062182"/>
                  </a:moveTo>
                  <a:lnTo>
                    <a:pt x="9301018" y="1062182"/>
                  </a:lnTo>
                  <a:lnTo>
                    <a:pt x="9301018" y="0"/>
                  </a:lnTo>
                  <a:lnTo>
                    <a:pt x="1182254" y="0"/>
                  </a:lnTo>
                  <a:lnTo>
                    <a:pt x="0" y="1062182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>
                    <a:lumMod val="5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60822FBD-EF93-46E3-B459-019BEC56DF51}"/>
                </a:ext>
              </a:extLst>
            </p:cNvPr>
            <p:cNvSpPr/>
            <p:nvPr/>
          </p:nvSpPr>
          <p:spPr>
            <a:xfrm>
              <a:off x="2613891" y="4433455"/>
              <a:ext cx="8137236" cy="1052945"/>
            </a:xfrm>
            <a:custGeom>
              <a:avLst/>
              <a:gdLst>
                <a:gd name="connsiteX0" fmla="*/ 0 w 8137236"/>
                <a:gd name="connsiteY0" fmla="*/ 1052945 h 1052945"/>
                <a:gd name="connsiteX1" fmla="*/ 1173018 w 8137236"/>
                <a:gd name="connsiteY1" fmla="*/ 0 h 1052945"/>
                <a:gd name="connsiteX2" fmla="*/ 8137236 w 8137236"/>
                <a:gd name="connsiteY2" fmla="*/ 0 h 1052945"/>
                <a:gd name="connsiteX3" fmla="*/ 8137236 w 8137236"/>
                <a:gd name="connsiteY3" fmla="*/ 1052945 h 1052945"/>
                <a:gd name="connsiteX4" fmla="*/ 0 w 8137236"/>
                <a:gd name="connsiteY4" fmla="*/ 1052945 h 1052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37236" h="1052945">
                  <a:moveTo>
                    <a:pt x="0" y="1052945"/>
                  </a:moveTo>
                  <a:lnTo>
                    <a:pt x="1173018" y="0"/>
                  </a:lnTo>
                  <a:lnTo>
                    <a:pt x="8137236" y="0"/>
                  </a:lnTo>
                  <a:lnTo>
                    <a:pt x="8137236" y="1052945"/>
                  </a:lnTo>
                  <a:lnTo>
                    <a:pt x="0" y="1052945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accent3">
                    <a:lumMod val="75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BD81250D-0027-4ED0-A75F-532B1B9B57C3}"/>
                </a:ext>
              </a:extLst>
            </p:cNvPr>
            <p:cNvSpPr/>
            <p:nvPr/>
          </p:nvSpPr>
          <p:spPr>
            <a:xfrm>
              <a:off x="3777673" y="3362036"/>
              <a:ext cx="6964218" cy="1062182"/>
            </a:xfrm>
            <a:custGeom>
              <a:avLst/>
              <a:gdLst>
                <a:gd name="connsiteX0" fmla="*/ 0 w 6964218"/>
                <a:gd name="connsiteY0" fmla="*/ 1052946 h 1062182"/>
                <a:gd name="connsiteX1" fmla="*/ 1163782 w 6964218"/>
                <a:gd name="connsiteY1" fmla="*/ 0 h 1062182"/>
                <a:gd name="connsiteX2" fmla="*/ 6964218 w 6964218"/>
                <a:gd name="connsiteY2" fmla="*/ 0 h 1062182"/>
                <a:gd name="connsiteX3" fmla="*/ 6964218 w 6964218"/>
                <a:gd name="connsiteY3" fmla="*/ 1062182 h 1062182"/>
                <a:gd name="connsiteX4" fmla="*/ 0 w 6964218"/>
                <a:gd name="connsiteY4" fmla="*/ 1052946 h 1062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964218" h="1062182">
                  <a:moveTo>
                    <a:pt x="0" y="1052946"/>
                  </a:moveTo>
                  <a:lnTo>
                    <a:pt x="1163782" y="0"/>
                  </a:lnTo>
                  <a:lnTo>
                    <a:pt x="6964218" y="0"/>
                  </a:lnTo>
                  <a:lnTo>
                    <a:pt x="6964218" y="1062182"/>
                  </a:lnTo>
                  <a:lnTo>
                    <a:pt x="0" y="1052946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5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85AEBFC-23BD-4150-BBC5-40015A2FC902}"/>
                </a:ext>
              </a:extLst>
            </p:cNvPr>
            <p:cNvSpPr/>
            <p:nvPr/>
          </p:nvSpPr>
          <p:spPr>
            <a:xfrm>
              <a:off x="4904509" y="2299855"/>
              <a:ext cx="5837382" cy="1062181"/>
            </a:xfrm>
            <a:custGeom>
              <a:avLst/>
              <a:gdLst>
                <a:gd name="connsiteX0" fmla="*/ 55418 w 5837382"/>
                <a:gd name="connsiteY0" fmla="*/ 1062181 h 1062181"/>
                <a:gd name="connsiteX1" fmla="*/ 5837382 w 5837382"/>
                <a:gd name="connsiteY1" fmla="*/ 1062181 h 1062181"/>
                <a:gd name="connsiteX2" fmla="*/ 5837382 w 5837382"/>
                <a:gd name="connsiteY2" fmla="*/ 0 h 1062181"/>
                <a:gd name="connsiteX3" fmla="*/ 1191491 w 5837382"/>
                <a:gd name="connsiteY3" fmla="*/ 0 h 1062181"/>
                <a:gd name="connsiteX4" fmla="*/ 0 w 5837382"/>
                <a:gd name="connsiteY4" fmla="*/ 1062181 h 1062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37382" h="1062181">
                  <a:moveTo>
                    <a:pt x="55418" y="1062181"/>
                  </a:moveTo>
                  <a:lnTo>
                    <a:pt x="5837382" y="1062181"/>
                  </a:lnTo>
                  <a:lnTo>
                    <a:pt x="5837382" y="0"/>
                  </a:lnTo>
                  <a:lnTo>
                    <a:pt x="1191491" y="0"/>
                  </a:lnTo>
                  <a:lnTo>
                    <a:pt x="0" y="1062181"/>
                  </a:lnTo>
                </a:path>
              </a:pathLst>
            </a:custGeom>
            <a:gradFill>
              <a:gsLst>
                <a:gs pos="0">
                  <a:srgbClr val="7030A0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20E84E9-954F-4619-986A-E104C6496222}"/>
                </a:ext>
              </a:extLst>
            </p:cNvPr>
            <p:cNvSpPr/>
            <p:nvPr/>
          </p:nvSpPr>
          <p:spPr>
            <a:xfrm>
              <a:off x="6105236" y="1219200"/>
              <a:ext cx="4636655" cy="1062182"/>
            </a:xfrm>
            <a:custGeom>
              <a:avLst/>
              <a:gdLst>
                <a:gd name="connsiteX0" fmla="*/ 0 w 4636655"/>
                <a:gd name="connsiteY0" fmla="*/ 1062182 h 1062182"/>
                <a:gd name="connsiteX1" fmla="*/ 4636655 w 4636655"/>
                <a:gd name="connsiteY1" fmla="*/ 1062182 h 1062182"/>
                <a:gd name="connsiteX2" fmla="*/ 4636655 w 4636655"/>
                <a:gd name="connsiteY2" fmla="*/ 0 h 1062182"/>
                <a:gd name="connsiteX3" fmla="*/ 1200728 w 4636655"/>
                <a:gd name="connsiteY3" fmla="*/ 0 h 1062182"/>
                <a:gd name="connsiteX4" fmla="*/ 0 w 4636655"/>
                <a:gd name="connsiteY4" fmla="*/ 1062182 h 1062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36655" h="1062182">
                  <a:moveTo>
                    <a:pt x="0" y="1062182"/>
                  </a:moveTo>
                  <a:lnTo>
                    <a:pt x="4636655" y="1062182"/>
                  </a:lnTo>
                  <a:lnTo>
                    <a:pt x="4636655" y="0"/>
                  </a:lnTo>
                  <a:lnTo>
                    <a:pt x="1200728" y="0"/>
                  </a:lnTo>
                  <a:lnTo>
                    <a:pt x="0" y="1062182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E242AD"/>
                </a:gs>
                <a:gs pos="100000">
                  <a:srgbClr val="7030A0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ZoneTexte 6">
            <a:extLst>
              <a:ext uri="{FF2B5EF4-FFF2-40B4-BE49-F238E27FC236}">
                <a16:creationId xmlns:a16="http://schemas.microsoft.com/office/drawing/2014/main" id="{AB70309D-9A14-4999-B6C0-44B35DE2D19E}"/>
              </a:ext>
            </a:extLst>
          </p:cNvPr>
          <p:cNvSpPr txBox="1"/>
          <p:nvPr/>
        </p:nvSpPr>
        <p:spPr>
          <a:xfrm>
            <a:off x="1271464" y="298800"/>
            <a:ext cx="1793554" cy="85129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Exo 2" panose="00000500000000000000" pitchFamily="50" charset="0"/>
              </a:rPr>
              <a:t>Sportif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44BB047-751F-4306-8B2B-AB426A705889}"/>
              </a:ext>
            </a:extLst>
          </p:cNvPr>
          <p:cNvSpPr/>
          <p:nvPr/>
        </p:nvSpPr>
        <p:spPr>
          <a:xfrm>
            <a:off x="1415480" y="1219200"/>
            <a:ext cx="9328728" cy="5347855"/>
          </a:xfrm>
          <a:custGeom>
            <a:avLst/>
            <a:gdLst>
              <a:gd name="connsiteX0" fmla="*/ 0 w 9328728"/>
              <a:gd name="connsiteY0" fmla="*/ 5347855 h 5347855"/>
              <a:gd name="connsiteX1" fmla="*/ 9328728 w 9328728"/>
              <a:gd name="connsiteY1" fmla="*/ 5347855 h 5347855"/>
              <a:gd name="connsiteX2" fmla="*/ 9328728 w 9328728"/>
              <a:gd name="connsiteY2" fmla="*/ 0 h 5347855"/>
              <a:gd name="connsiteX3" fmla="*/ 5865091 w 9328728"/>
              <a:gd name="connsiteY3" fmla="*/ 0 h 5347855"/>
              <a:gd name="connsiteX4" fmla="*/ 0 w 9328728"/>
              <a:gd name="connsiteY4" fmla="*/ 5347855 h 5347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28728" h="5347855">
                <a:moveTo>
                  <a:pt x="0" y="5347855"/>
                </a:moveTo>
                <a:lnTo>
                  <a:pt x="9328728" y="5347855"/>
                </a:lnTo>
                <a:lnTo>
                  <a:pt x="9328728" y="0"/>
                </a:lnTo>
                <a:lnTo>
                  <a:pt x="5865091" y="0"/>
                </a:lnTo>
                <a:lnTo>
                  <a:pt x="0" y="5347855"/>
                </a:lnTo>
                <a:close/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65083E9-B8A4-47E5-AC60-86E3FF4B81E2}"/>
              </a:ext>
            </a:extLst>
          </p:cNvPr>
          <p:cNvCxnSpPr>
            <a:cxnSpLocks/>
          </p:cNvCxnSpPr>
          <p:nvPr/>
        </p:nvCxnSpPr>
        <p:spPr>
          <a:xfrm>
            <a:off x="1459345" y="4437112"/>
            <a:ext cx="2332400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616D114-6990-4187-93C6-E713E068AA0E}"/>
              </a:ext>
            </a:extLst>
          </p:cNvPr>
          <p:cNvCxnSpPr>
            <a:cxnSpLocks/>
          </p:cNvCxnSpPr>
          <p:nvPr/>
        </p:nvCxnSpPr>
        <p:spPr>
          <a:xfrm>
            <a:off x="1459345" y="3358486"/>
            <a:ext cx="3484527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FD15831-DEBD-4951-807E-119401149374}"/>
              </a:ext>
            </a:extLst>
          </p:cNvPr>
          <p:cNvCxnSpPr>
            <a:cxnSpLocks/>
          </p:cNvCxnSpPr>
          <p:nvPr/>
        </p:nvCxnSpPr>
        <p:spPr>
          <a:xfrm>
            <a:off x="1459345" y="2294457"/>
            <a:ext cx="4708663" cy="0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25C40BB9-CE14-4B66-896C-1BC88FA1FD9D}"/>
              </a:ext>
            </a:extLst>
          </p:cNvPr>
          <p:cNvSpPr txBox="1"/>
          <p:nvPr/>
        </p:nvSpPr>
        <p:spPr>
          <a:xfrm>
            <a:off x="7248062" y="1201949"/>
            <a:ext cx="34027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ETAPE 5: FORMATION HN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0F43603-2CEF-492B-832A-77F3E8BEDB8F}"/>
              </a:ext>
            </a:extLst>
          </p:cNvPr>
          <p:cNvSpPr txBox="1"/>
          <p:nvPr/>
        </p:nvSpPr>
        <p:spPr>
          <a:xfrm>
            <a:off x="7381934" y="1540414"/>
            <a:ext cx="33507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</a:rPr>
              <a:t>Niveau de qualification: BE – DEJEPS – DECF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6D9B6B9-6FF4-4031-A6C0-7EC8F4DB5C68}"/>
              </a:ext>
            </a:extLst>
          </p:cNvPr>
          <p:cNvSpPr txBox="1"/>
          <p:nvPr/>
        </p:nvSpPr>
        <p:spPr>
          <a:xfrm>
            <a:off x="6528048" y="1917294"/>
            <a:ext cx="30543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ENTRAÎNEURS NATIONAUX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E5399BD-0DDE-4A38-9B00-C6050176B223}"/>
              </a:ext>
            </a:extLst>
          </p:cNvPr>
          <p:cNvSpPr txBox="1"/>
          <p:nvPr/>
        </p:nvSpPr>
        <p:spPr>
          <a:xfrm>
            <a:off x="5396027" y="2958376"/>
            <a:ext cx="30530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ENTRAÎNEURS REGIONAUX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F401F9A-62C4-426F-89D7-1409F14F8D01}"/>
              </a:ext>
            </a:extLst>
          </p:cNvPr>
          <p:cNvSpPr txBox="1"/>
          <p:nvPr/>
        </p:nvSpPr>
        <p:spPr>
          <a:xfrm>
            <a:off x="4298447" y="4022404"/>
            <a:ext cx="2649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ENTRAÎNEURS DE CLUB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99CE657-B500-4208-B1A6-CB3B74D22458}"/>
              </a:ext>
            </a:extLst>
          </p:cNvPr>
          <p:cNvSpPr txBox="1"/>
          <p:nvPr/>
        </p:nvSpPr>
        <p:spPr>
          <a:xfrm>
            <a:off x="3065018" y="5086432"/>
            <a:ext cx="2456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INITIATEURS DE CLUB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46F7FC2-FDEB-4DB2-9063-C41A1030973D}"/>
              </a:ext>
            </a:extLst>
          </p:cNvPr>
          <p:cNvSpPr txBox="1"/>
          <p:nvPr/>
        </p:nvSpPr>
        <p:spPr>
          <a:xfrm>
            <a:off x="1973547" y="6184196"/>
            <a:ext cx="25715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ANIMATEURS DE CLUB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AC9E0FE-4ECB-4C43-B559-68464E1065C0}"/>
              </a:ext>
            </a:extLst>
          </p:cNvPr>
          <p:cNvSpPr txBox="1"/>
          <p:nvPr/>
        </p:nvSpPr>
        <p:spPr>
          <a:xfrm>
            <a:off x="5994539" y="2319263"/>
            <a:ext cx="2794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ETAPE 4: DÉTECTION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887CD8C-26B1-445F-92AB-490B515B25BC}"/>
              </a:ext>
            </a:extLst>
          </p:cNvPr>
          <p:cNvSpPr txBox="1"/>
          <p:nvPr/>
        </p:nvSpPr>
        <p:spPr>
          <a:xfrm>
            <a:off x="4809954" y="3381578"/>
            <a:ext cx="4052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ETAPE 3: PERFECTIONNEMENT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ADD86C5-549E-4C56-BEEC-4EEBE56EDF99}"/>
              </a:ext>
            </a:extLst>
          </p:cNvPr>
          <p:cNvSpPr txBox="1"/>
          <p:nvPr/>
        </p:nvSpPr>
        <p:spPr>
          <a:xfrm>
            <a:off x="3697615" y="4459675"/>
            <a:ext cx="52777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ETAPE 2: APPRENTISSAGE ET INITIATION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8D14C14-3847-48C6-AF44-586C172FF704}"/>
              </a:ext>
            </a:extLst>
          </p:cNvPr>
          <p:cNvSpPr txBox="1"/>
          <p:nvPr/>
        </p:nvSpPr>
        <p:spPr>
          <a:xfrm>
            <a:off x="2639616" y="5513134"/>
            <a:ext cx="3275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ETAPE 1: RECRUTEMENT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FC4ABD2-BDB2-4F7F-A9AA-02DDF9A68291}"/>
              </a:ext>
            </a:extLst>
          </p:cNvPr>
          <p:cNvSpPr txBox="1"/>
          <p:nvPr/>
        </p:nvSpPr>
        <p:spPr>
          <a:xfrm>
            <a:off x="8688288" y="2678723"/>
            <a:ext cx="2160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</a:rPr>
              <a:t>Niveau de qualification: DE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860FF17-5B3A-4F5F-9F6F-CEB81194D666}"/>
              </a:ext>
            </a:extLst>
          </p:cNvPr>
          <p:cNvSpPr txBox="1"/>
          <p:nvPr/>
        </p:nvSpPr>
        <p:spPr>
          <a:xfrm>
            <a:off x="5929951" y="2678723"/>
            <a:ext cx="2160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</a:rPr>
              <a:t>Dispositif : ETR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5B0F73C-6B20-426C-82B9-FA60917E001D}"/>
              </a:ext>
            </a:extLst>
          </p:cNvPr>
          <p:cNvSpPr txBox="1"/>
          <p:nvPr/>
        </p:nvSpPr>
        <p:spPr>
          <a:xfrm>
            <a:off x="8688288" y="3789040"/>
            <a:ext cx="2160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</a:rPr>
              <a:t>Niveau de qualification: DE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5EB5796-6DF8-4B4D-BCD4-8F0CEEA4A297}"/>
              </a:ext>
            </a:extLst>
          </p:cNvPr>
          <p:cNvSpPr txBox="1"/>
          <p:nvPr/>
        </p:nvSpPr>
        <p:spPr>
          <a:xfrm>
            <a:off x="4787522" y="3789040"/>
            <a:ext cx="2160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</a:rPr>
              <a:t>Dispositifs : écoles de billard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FAF308A-CCB4-43AD-8EA7-856DE5685CDC}"/>
              </a:ext>
            </a:extLst>
          </p:cNvPr>
          <p:cNvSpPr txBox="1"/>
          <p:nvPr/>
        </p:nvSpPr>
        <p:spPr>
          <a:xfrm>
            <a:off x="6304174" y="4869160"/>
            <a:ext cx="24561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</a:rPr>
              <a:t>Niveau de qualification: DFI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A6822B9-F782-4F2D-A537-9D54BEAD295A}"/>
              </a:ext>
            </a:extLst>
          </p:cNvPr>
          <p:cNvSpPr txBox="1"/>
          <p:nvPr/>
        </p:nvSpPr>
        <p:spPr>
          <a:xfrm>
            <a:off x="3612722" y="4869160"/>
            <a:ext cx="21602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</a:rPr>
              <a:t>Dispositifs : écoles de billard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1EB2257-6DF1-4B0F-B1E1-1CB98D760C4A}"/>
              </a:ext>
            </a:extLst>
          </p:cNvPr>
          <p:cNvSpPr txBox="1"/>
          <p:nvPr/>
        </p:nvSpPr>
        <p:spPr>
          <a:xfrm>
            <a:off x="8688288" y="4869160"/>
            <a:ext cx="2088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</a:rPr>
              <a:t>Documents de référence</a:t>
            </a:r>
          </a:p>
          <a:p>
            <a:r>
              <a:rPr lang="fr-FR" sz="1000" dirty="0">
                <a:solidFill>
                  <a:schemeClr val="bg1"/>
                </a:solidFill>
              </a:rPr>
              <a:t>Niveaux techniques 1 &amp; 2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5B2A245-4E01-4F9B-9187-AAC04E01D462}"/>
              </a:ext>
            </a:extLst>
          </p:cNvPr>
          <p:cNvSpPr txBox="1"/>
          <p:nvPr/>
        </p:nvSpPr>
        <p:spPr>
          <a:xfrm>
            <a:off x="6304174" y="5877272"/>
            <a:ext cx="24561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</a:rPr>
              <a:t>Niveau de qualification: CFA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1B6D03D-3722-410E-9315-34E37A360A22}"/>
              </a:ext>
            </a:extLst>
          </p:cNvPr>
          <p:cNvSpPr txBox="1"/>
          <p:nvPr/>
        </p:nvSpPr>
        <p:spPr>
          <a:xfrm>
            <a:off x="2354242" y="5877272"/>
            <a:ext cx="33097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</a:rPr>
              <a:t>Dispositifs : Écoles de billard, actions de promotion Écoles 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		          (conventions)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307D71F-2FCC-464D-89B9-0764F432E598}"/>
              </a:ext>
            </a:extLst>
          </p:cNvPr>
          <p:cNvSpPr txBox="1"/>
          <p:nvPr/>
        </p:nvSpPr>
        <p:spPr>
          <a:xfrm>
            <a:off x="8688288" y="5877272"/>
            <a:ext cx="22215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chemeClr val="bg1"/>
                </a:solidFill>
              </a:rPr>
              <a:t>Documents de référence</a:t>
            </a:r>
          </a:p>
          <a:p>
            <a:r>
              <a:rPr lang="fr-FR" sz="1000" dirty="0">
                <a:solidFill>
                  <a:schemeClr val="bg1"/>
                </a:solidFill>
              </a:rPr>
              <a:t>Guide d’animation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Mémento de l’animateur de club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D05A57C-F755-42AB-8C93-8FDEF907FE59}"/>
              </a:ext>
            </a:extLst>
          </p:cNvPr>
          <p:cNvSpPr txBox="1"/>
          <p:nvPr/>
        </p:nvSpPr>
        <p:spPr>
          <a:xfrm>
            <a:off x="5506967" y="1114643"/>
            <a:ext cx="15031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FÉDÉRATION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5030353-2E24-47D3-B6F5-BAF8F0B6346B}"/>
              </a:ext>
            </a:extLst>
          </p:cNvPr>
          <p:cNvSpPr txBox="1"/>
          <p:nvPr/>
        </p:nvSpPr>
        <p:spPr>
          <a:xfrm>
            <a:off x="3266288" y="2363561"/>
            <a:ext cx="24575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LIGUES / FÉDÉRATION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18EADA0-F595-4AD1-8E3F-3AF92FAE3BC2}"/>
              </a:ext>
            </a:extLst>
          </p:cNvPr>
          <p:cNvSpPr txBox="1"/>
          <p:nvPr/>
        </p:nvSpPr>
        <p:spPr>
          <a:xfrm>
            <a:off x="1886664" y="3358486"/>
            <a:ext cx="27453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CLUBS / DÉPARTEMENTS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DB3A022-E0DF-4DFD-B397-59B143782BC3}"/>
              </a:ext>
            </a:extLst>
          </p:cNvPr>
          <p:cNvSpPr txBox="1"/>
          <p:nvPr/>
        </p:nvSpPr>
        <p:spPr>
          <a:xfrm>
            <a:off x="2525329" y="4440677"/>
            <a:ext cx="8460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CLUBS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040BAEE-9BB4-465C-8B57-3CD9C2086979}"/>
              </a:ext>
            </a:extLst>
          </p:cNvPr>
          <p:cNvSpPr txBox="1"/>
          <p:nvPr/>
        </p:nvSpPr>
        <p:spPr>
          <a:xfrm>
            <a:off x="1284738" y="1472427"/>
            <a:ext cx="369332" cy="79137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ANNÉES 6+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B2D6558-FD42-4D85-8258-4DF82BC694B2}"/>
              </a:ext>
            </a:extLst>
          </p:cNvPr>
          <p:cNvSpPr txBox="1"/>
          <p:nvPr/>
        </p:nvSpPr>
        <p:spPr>
          <a:xfrm>
            <a:off x="1284738" y="2338237"/>
            <a:ext cx="369332" cy="96770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ANNÉES 4 &amp; 5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C2BDE19-62AC-4B23-B73C-B20E8200E9E6}"/>
              </a:ext>
            </a:extLst>
          </p:cNvPr>
          <p:cNvSpPr txBox="1"/>
          <p:nvPr/>
        </p:nvSpPr>
        <p:spPr>
          <a:xfrm>
            <a:off x="1284738" y="3428254"/>
            <a:ext cx="369332" cy="96770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ANNÉES 3 &amp; 4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10D7E7C-F1C9-4184-AAA2-6648901E7E18}"/>
              </a:ext>
            </a:extLst>
          </p:cNvPr>
          <p:cNvSpPr txBox="1"/>
          <p:nvPr/>
        </p:nvSpPr>
        <p:spPr>
          <a:xfrm>
            <a:off x="1284738" y="4805004"/>
            <a:ext cx="369332" cy="96770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ANNÉES 1 &amp; 2</a:t>
            </a: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35DB33B9-2D10-4641-99F7-0713F1505B26}"/>
              </a:ext>
            </a:extLst>
          </p:cNvPr>
          <p:cNvCxnSpPr>
            <a:cxnSpLocks/>
          </p:cNvCxnSpPr>
          <p:nvPr/>
        </p:nvCxnSpPr>
        <p:spPr>
          <a:xfrm>
            <a:off x="6042464" y="2294457"/>
            <a:ext cx="4708663" cy="0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1962385F-345E-4E8E-8B0D-7B9682FC458E}"/>
              </a:ext>
            </a:extLst>
          </p:cNvPr>
          <p:cNvCxnSpPr>
            <a:cxnSpLocks/>
          </p:cNvCxnSpPr>
          <p:nvPr/>
        </p:nvCxnSpPr>
        <p:spPr>
          <a:xfrm>
            <a:off x="4904509" y="3358486"/>
            <a:ext cx="5828146" cy="0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8043EF2D-6D59-4437-86C1-1ED491408AF3}"/>
              </a:ext>
            </a:extLst>
          </p:cNvPr>
          <p:cNvCxnSpPr>
            <a:cxnSpLocks/>
          </p:cNvCxnSpPr>
          <p:nvPr/>
        </p:nvCxnSpPr>
        <p:spPr>
          <a:xfrm>
            <a:off x="3612722" y="4437112"/>
            <a:ext cx="7138405" cy="0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22DAB1CB-0BF2-415C-B09B-20F469470B3F}"/>
              </a:ext>
            </a:extLst>
          </p:cNvPr>
          <p:cNvCxnSpPr>
            <a:cxnSpLocks/>
          </p:cNvCxnSpPr>
          <p:nvPr/>
        </p:nvCxnSpPr>
        <p:spPr>
          <a:xfrm>
            <a:off x="2613891" y="5485988"/>
            <a:ext cx="8128000" cy="0"/>
          </a:xfrm>
          <a:prstGeom prst="line">
            <a:avLst/>
          </a:prstGeom>
          <a:ln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ZoneTexte 26">
            <a:extLst>
              <a:ext uri="{FF2B5EF4-FFF2-40B4-BE49-F238E27FC236}">
                <a16:creationId xmlns:a16="http://schemas.microsoft.com/office/drawing/2014/main" id="{DDADFA1E-9826-4F51-BDFB-15C1327B3B32}"/>
              </a:ext>
            </a:extLst>
          </p:cNvPr>
          <p:cNvSpPr txBox="1"/>
          <p:nvPr/>
        </p:nvSpPr>
        <p:spPr>
          <a:xfrm>
            <a:off x="3499175" y="279633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chemeClr val="bg1"/>
                </a:solidFill>
              </a:rPr>
              <a:t>PYRAMIDE HAUT NIVEAU</a:t>
            </a:r>
          </a:p>
        </p:txBody>
      </p:sp>
    </p:spTree>
    <p:extLst>
      <p:ext uri="{BB962C8B-B14F-4D97-AF65-F5344CB8AC3E}">
        <p14:creationId xmlns:p14="http://schemas.microsoft.com/office/powerpoint/2010/main" val="737051712"/>
      </p:ext>
    </p:extLst>
  </p:cSld>
  <p:clrMapOvr>
    <a:masterClrMapping/>
  </p:clrMapOvr>
</p:sld>
</file>

<file path=ppt/theme/theme1.xml><?xml version="1.0" encoding="utf-8"?>
<a:theme xmlns:a="http://schemas.openxmlformats.org/drawingml/2006/main" name="modele_ff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Thème FFB - Conten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 algn="ctr">
          <a:defRPr b="1" dirty="0" smtClean="0">
            <a:solidFill>
              <a:schemeClr val="tx1"/>
            </a:solidFill>
            <a:latin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modele_ffb.potx</Template>
  <TotalTime>0</TotalTime>
  <Words>663</Words>
  <Application>Microsoft Office PowerPoint</Application>
  <PresentationFormat>Grand écran</PresentationFormat>
  <Paragraphs>140</Paragraphs>
  <Slides>15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Exo 2</vt:lpstr>
      <vt:lpstr>Exo 2 Extra Bold</vt:lpstr>
      <vt:lpstr>Roboto</vt:lpstr>
      <vt:lpstr>modele_ffb</vt:lpstr>
      <vt:lpstr>4_Thème FFB - Contenus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ORANGE FT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DESROZIERS Jérôme DTSI/DESI</dc:creator>
  <cp:lastModifiedBy>REGIS</cp:lastModifiedBy>
  <cp:revision>337</cp:revision>
  <cp:lastPrinted>2016-03-12T14:24:18Z</cp:lastPrinted>
  <dcterms:created xsi:type="dcterms:W3CDTF">2016-01-07T08:37:05Z</dcterms:created>
  <dcterms:modified xsi:type="dcterms:W3CDTF">2021-06-21T14:54:26Z</dcterms:modified>
</cp:coreProperties>
</file>